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Segoe UI" panose="020B0502040204020203"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8" d="100"/>
          <a:sy n="68" d="100"/>
        </p:scale>
        <p:origin x="71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23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pic>
        <p:nvPicPr>
          <p:cNvPr id="3"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243840" y="1696381"/>
            <a:ext cx="14142720" cy="4859417"/>
          </a:xfrm>
          <a:prstGeom prst="roundRect">
            <a:avLst>
              <a:gd name="adj" fmla="val 625"/>
            </a:avLst>
          </a:prstGeom>
          <a:solidFill>
            <a:srgbClr val="0C0A33"/>
          </a:solidFill>
          <a:ln/>
        </p:spPr>
      </p:sp>
      <p:pic>
        <p:nvPicPr>
          <p:cNvPr id="3" name="Image 0" descr="preencoded.png"/>
          <p:cNvPicPr>
            <a:picLocks noChangeAspect="1"/>
          </p:cNvPicPr>
          <p:nvPr/>
        </p:nvPicPr>
        <p:blipFill>
          <a:blip r:embed="rId3"/>
          <a:stretch>
            <a:fillRect/>
          </a:stretch>
        </p:blipFill>
        <p:spPr>
          <a:xfrm>
            <a:off x="9083040" y="1685092"/>
            <a:ext cx="5303520" cy="4859417"/>
          </a:xfrm>
          <a:prstGeom prst="rect">
            <a:avLst/>
          </a:prstGeom>
        </p:spPr>
      </p:pic>
      <p:sp>
        <p:nvSpPr>
          <p:cNvPr id="4" name="Text 1"/>
          <p:cNvSpPr/>
          <p:nvPr/>
        </p:nvSpPr>
        <p:spPr>
          <a:xfrm>
            <a:off x="776336" y="2571101"/>
            <a:ext cx="7774208" cy="1190863"/>
          </a:xfrm>
          <a:prstGeom prst="rect">
            <a:avLst/>
          </a:prstGeom>
          <a:noFill/>
          <a:ln/>
        </p:spPr>
        <p:txBody>
          <a:bodyPr wrap="square" lIns="0" tIns="0" rIns="0" bIns="0" rtlCol="0" anchor="t"/>
          <a:lstStyle/>
          <a:p>
            <a:pPr marL="0" indent="0" algn="l">
              <a:lnSpc>
                <a:spcPts val="4650"/>
              </a:lnSpc>
              <a:buNone/>
            </a:pPr>
            <a:r>
              <a:rPr lang="en-US" sz="4400" b="1" i="1" dirty="0">
                <a:solidFill>
                  <a:srgbClr val="FFFFFF"/>
                </a:solidFill>
                <a:latin typeface="Segoe UI" panose="020B0502040204020203" pitchFamily="34" charset="0"/>
                <a:ea typeface="Syne Bold" pitchFamily="34" charset="-122"/>
                <a:cs typeface="Segoe UI" panose="020B0502040204020203" pitchFamily="34" charset="0"/>
              </a:rPr>
              <a:t>AUTOMOTIVE TRENDS ANALYSIS REPORT</a:t>
            </a:r>
            <a:endParaRPr lang="en-US" sz="4400" i="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E8717379-B7CA-685C-4575-F79BBC451E18}"/>
              </a:ext>
            </a:extLst>
          </p:cNvPr>
          <p:cNvPicPr>
            <a:picLocks noChangeAspect="1"/>
          </p:cNvPicPr>
          <p:nvPr/>
        </p:nvPicPr>
        <p:blipFill>
          <a:blip r:embed="rId4"/>
          <a:stretch>
            <a:fillRect/>
          </a:stretch>
        </p:blipFill>
        <p:spPr>
          <a:xfrm>
            <a:off x="11963028" y="7601260"/>
            <a:ext cx="2667372" cy="543001"/>
          </a:xfrm>
          <a:prstGeom prst="rect">
            <a:avLst/>
          </a:prstGeom>
        </p:spPr>
      </p:pic>
      <p:sp>
        <p:nvSpPr>
          <p:cNvPr id="7" name="TextBox 6">
            <a:extLst>
              <a:ext uri="{FF2B5EF4-FFF2-40B4-BE49-F238E27FC236}">
                <a16:creationId xmlns:a16="http://schemas.microsoft.com/office/drawing/2014/main" id="{9CDCB3BF-9AB8-8F72-1B5B-838762822CD8}"/>
              </a:ext>
            </a:extLst>
          </p:cNvPr>
          <p:cNvSpPr txBox="1"/>
          <p:nvPr/>
        </p:nvSpPr>
        <p:spPr>
          <a:xfrm>
            <a:off x="654368" y="3930134"/>
            <a:ext cx="3619932" cy="1138773"/>
          </a:xfrm>
          <a:prstGeom prst="rect">
            <a:avLst/>
          </a:prstGeom>
          <a:noFill/>
        </p:spPr>
        <p:txBody>
          <a:bodyPr wrap="square" rtlCol="0">
            <a:spAutoFit/>
          </a:bodyPr>
          <a:lstStyle/>
          <a:p>
            <a:r>
              <a:rPr lang="en-IN" b="1" i="1" dirty="0">
                <a:solidFill>
                  <a:schemeClr val="bg1"/>
                </a:solidFill>
                <a:latin typeface="Segoe UI" panose="020B0502040204020203" pitchFamily="34" charset="0"/>
                <a:cs typeface="Segoe UI" panose="020B0502040204020203" pitchFamily="34" charset="0"/>
              </a:rPr>
              <a:t>HARI GANESH SA </a:t>
            </a:r>
          </a:p>
          <a:p>
            <a:r>
              <a:rPr lang="en-IN" b="1" i="1" dirty="0">
                <a:solidFill>
                  <a:schemeClr val="bg1"/>
                </a:solidFill>
                <a:latin typeface="Segoe UI" panose="020B0502040204020203" pitchFamily="34" charset="0"/>
                <a:cs typeface="Segoe UI" panose="020B0502040204020203" pitchFamily="34" charset="0"/>
              </a:rPr>
              <a:t>NIIT DATA SCIENCE </a:t>
            </a:r>
          </a:p>
          <a:p>
            <a:endParaRPr lang="en-IN" b="1" i="1" dirty="0">
              <a:solidFill>
                <a:schemeClr val="bg1"/>
              </a:solidFill>
              <a:latin typeface="Segoe UI" panose="020B0502040204020203" pitchFamily="34" charset="0"/>
              <a:cs typeface="Segoe UI" panose="020B0502040204020203" pitchFamily="34" charset="0"/>
            </a:endParaRPr>
          </a:p>
          <a:p>
            <a:r>
              <a:rPr lang="en-IN" sz="1400" b="1" i="1" dirty="0">
                <a:solidFill>
                  <a:schemeClr val="bg1"/>
                </a:solidFill>
                <a:latin typeface="Segoe UI" panose="020B0502040204020203" pitchFamily="34" charset="0"/>
                <a:cs typeface="Segoe UI" panose="020B0502040204020203" pitchFamily="34" charset="0"/>
              </a:rPr>
              <a:t>PYTHON FOR DATA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9A8A2C6-26E9-E933-CA99-9EEBD4A06458}"/>
              </a:ext>
            </a:extLst>
          </p:cNvPr>
          <p:cNvPicPr>
            <a:picLocks noChangeAspect="1"/>
          </p:cNvPicPr>
          <p:nvPr/>
        </p:nvPicPr>
        <p:blipFill>
          <a:blip r:embed="rId3"/>
          <a:stretch>
            <a:fillRect/>
          </a:stretch>
        </p:blipFill>
        <p:spPr>
          <a:xfrm>
            <a:off x="12748938" y="7761249"/>
            <a:ext cx="1881462" cy="383012"/>
          </a:xfrm>
          <a:prstGeom prst="rect">
            <a:avLst/>
          </a:prstGeom>
        </p:spPr>
      </p:pic>
      <p:sp>
        <p:nvSpPr>
          <p:cNvPr id="2" name="Shape 0"/>
          <p:cNvSpPr/>
          <p:nvPr/>
        </p:nvSpPr>
        <p:spPr>
          <a:xfrm>
            <a:off x="613314" y="176934"/>
            <a:ext cx="13481824" cy="7770019"/>
          </a:xfrm>
          <a:prstGeom prst="roundRect">
            <a:avLst>
              <a:gd name="adj" fmla="val 330"/>
            </a:avLst>
          </a:prstGeom>
          <a:solidFill>
            <a:srgbClr val="0C0A33"/>
          </a:solidFill>
          <a:ln/>
        </p:spPr>
      </p:sp>
      <p:sp>
        <p:nvSpPr>
          <p:cNvPr id="3" name="Text 1"/>
          <p:cNvSpPr/>
          <p:nvPr/>
        </p:nvSpPr>
        <p:spPr>
          <a:xfrm>
            <a:off x="1444978" y="522579"/>
            <a:ext cx="8152328" cy="694849"/>
          </a:xfrm>
          <a:prstGeom prst="rect">
            <a:avLst/>
          </a:prstGeom>
          <a:noFill/>
          <a:ln/>
        </p:spPr>
        <p:txBody>
          <a:bodyPr wrap="none" lIns="0" tIns="0" rIns="0" bIns="0" rtlCol="0" anchor="t"/>
          <a:lstStyle/>
          <a:p>
            <a:pPr marL="0" indent="0" algn="l">
              <a:lnSpc>
                <a:spcPts val="5450"/>
              </a:lnSpc>
              <a:buNone/>
            </a:pPr>
            <a:r>
              <a:rPr lang="en-US" sz="4350" b="1" i="1" dirty="0">
                <a:solidFill>
                  <a:srgbClr val="FFFFFF"/>
                </a:solidFill>
                <a:latin typeface="Segoe UI" panose="020B0502040204020203" pitchFamily="34" charset="0"/>
                <a:ea typeface="Syne Bold" pitchFamily="34" charset="-122"/>
                <a:cs typeface="Segoe UI" panose="020B0502040204020203" pitchFamily="34" charset="0"/>
              </a:rPr>
              <a:t>SAFETY AND COMFORT FEATURES</a:t>
            </a:r>
            <a:endParaRPr lang="en-US" sz="4350" i="1" dirty="0">
              <a:latin typeface="Segoe UI" panose="020B0502040204020203" pitchFamily="34" charset="0"/>
              <a:cs typeface="Segoe UI" panose="020B0502040204020203" pitchFamily="34" charset="0"/>
            </a:endParaRPr>
          </a:p>
        </p:txBody>
      </p:sp>
      <p:sp>
        <p:nvSpPr>
          <p:cNvPr id="4" name="Text 2"/>
          <p:cNvSpPr/>
          <p:nvPr/>
        </p:nvSpPr>
        <p:spPr>
          <a:xfrm>
            <a:off x="1444978" y="1751648"/>
            <a:ext cx="11163979" cy="547688"/>
          </a:xfrm>
          <a:prstGeom prst="rect">
            <a:avLst/>
          </a:prstGeom>
          <a:noFill/>
          <a:ln/>
        </p:spPr>
        <p:txBody>
          <a:bodyPr wrap="square" lIns="0" tIns="0" rIns="0" bIns="0" rtlCol="0" anchor="t"/>
          <a:lstStyle/>
          <a:p>
            <a:pPr marL="0" indent="0" algn="l">
              <a:lnSpc>
                <a:spcPts val="2150"/>
              </a:lnSpc>
              <a:buNone/>
            </a:pPr>
            <a:r>
              <a:rPr lang="en-US" sz="1300" dirty="0">
                <a:solidFill>
                  <a:srgbClr val="D9E1FF"/>
                </a:solidFill>
                <a:latin typeface="Segoe UI" panose="020B0502040204020203" pitchFamily="34" charset="0"/>
                <a:ea typeface="Arimo" pitchFamily="34" charset="-122"/>
                <a:cs typeface="Segoe UI" panose="020B0502040204020203" pitchFamily="34" charset="0"/>
              </a:rPr>
              <a:t>Modern consumers prioritize safety and comfort. This section examines the prevalence of key safety features and comfort-enhancing attributes across various car models, highlighting their impact on market appeal.</a:t>
            </a:r>
            <a:endParaRPr lang="en-US" sz="1300" dirty="0">
              <a:latin typeface="Segoe UI" panose="020B0502040204020203" pitchFamily="34" charset="0"/>
              <a:cs typeface="Segoe UI" panose="020B0502040204020203" pitchFamily="34" charset="0"/>
            </a:endParaRPr>
          </a:p>
        </p:txBody>
      </p:sp>
      <p:sp>
        <p:nvSpPr>
          <p:cNvPr id="5" name="Text 3"/>
          <p:cNvSpPr/>
          <p:nvPr/>
        </p:nvSpPr>
        <p:spPr>
          <a:xfrm>
            <a:off x="1318801" y="2662952"/>
            <a:ext cx="2416731" cy="302062"/>
          </a:xfrm>
          <a:prstGeom prst="rect">
            <a:avLst/>
          </a:prstGeom>
          <a:noFill/>
          <a:ln/>
        </p:spPr>
        <p:txBody>
          <a:bodyPr wrap="none" lIns="0" tIns="0" rIns="0" bIns="0" rtlCol="0" anchor="t"/>
          <a:lstStyle/>
          <a:p>
            <a:pPr marL="0" indent="0" algn="l">
              <a:lnSpc>
                <a:spcPts val="2350"/>
              </a:lnSpc>
              <a:buNone/>
            </a:pPr>
            <a:r>
              <a:rPr lang="en-US" sz="2000" b="1" dirty="0">
                <a:solidFill>
                  <a:srgbClr val="FFFFFF"/>
                </a:solidFill>
                <a:latin typeface="Segoe UI" panose="020B0502040204020203" pitchFamily="34" charset="0"/>
                <a:ea typeface="Syne Bold" pitchFamily="34" charset="-122"/>
                <a:cs typeface="Segoe UI" panose="020B0502040204020203" pitchFamily="34" charset="0"/>
              </a:rPr>
              <a:t>Key Insights</a:t>
            </a:r>
            <a:endParaRPr lang="en-US" sz="2000" dirty="0">
              <a:latin typeface="Segoe UI" panose="020B0502040204020203" pitchFamily="34" charset="0"/>
              <a:cs typeface="Segoe UI" panose="020B0502040204020203" pitchFamily="34" charset="0"/>
            </a:endParaRPr>
          </a:p>
        </p:txBody>
      </p:sp>
      <p:sp>
        <p:nvSpPr>
          <p:cNvPr id="6" name="Text 4"/>
          <p:cNvSpPr/>
          <p:nvPr/>
        </p:nvSpPr>
        <p:spPr>
          <a:xfrm>
            <a:off x="1318801" y="3136106"/>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ABS Availability:</a:t>
            </a:r>
            <a:r>
              <a:rPr lang="en-US" sz="1400" dirty="0">
                <a:solidFill>
                  <a:srgbClr val="D9E1FF"/>
                </a:solidFill>
                <a:latin typeface="Segoe UI" panose="020B0502040204020203" pitchFamily="34" charset="0"/>
                <a:ea typeface="Arimo" pitchFamily="34" charset="-122"/>
                <a:cs typeface="Segoe UI" panose="020B0502040204020203" pitchFamily="34" charset="0"/>
              </a:rPr>
              <a:t> Anti-lock Braking System (ABS) is a near-standard feature, present in over 80% of models, with top makes like Maruti and Hyundai widely incorporating it.</a:t>
            </a:r>
            <a:endParaRPr lang="en-US" sz="1400" dirty="0">
              <a:latin typeface="Segoe UI" panose="020B0502040204020203" pitchFamily="34" charset="0"/>
              <a:cs typeface="Segoe UI" panose="020B0502040204020203" pitchFamily="34" charset="0"/>
            </a:endParaRPr>
          </a:p>
        </p:txBody>
      </p:sp>
      <p:sp>
        <p:nvSpPr>
          <p:cNvPr id="7" name="Text 5"/>
          <p:cNvSpPr/>
          <p:nvPr/>
        </p:nvSpPr>
        <p:spPr>
          <a:xfrm>
            <a:off x="1318801" y="4017526"/>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Airbag Count:</a:t>
            </a:r>
            <a:r>
              <a:rPr lang="en-US" sz="1400" dirty="0">
                <a:solidFill>
                  <a:srgbClr val="D9E1FF"/>
                </a:solidFill>
                <a:latin typeface="Segoe UI" panose="020B0502040204020203" pitchFamily="34" charset="0"/>
                <a:ea typeface="Arimo" pitchFamily="34" charset="-122"/>
                <a:cs typeface="Segoe UI" panose="020B0502040204020203" pitchFamily="34" charset="0"/>
              </a:rPr>
              <a:t> The average number of airbags is 4-6, but luxury brands such as BMW and Mercedes-Benz offer the highest counts, differentiating their premium safety offerings.</a:t>
            </a:r>
            <a:endParaRPr lang="en-US" sz="1400" dirty="0">
              <a:latin typeface="Segoe UI" panose="020B0502040204020203" pitchFamily="34" charset="0"/>
              <a:cs typeface="Segoe UI" panose="020B0502040204020203" pitchFamily="34" charset="0"/>
            </a:endParaRPr>
          </a:p>
        </p:txBody>
      </p:sp>
      <p:sp>
        <p:nvSpPr>
          <p:cNvPr id="8" name="Text 6"/>
          <p:cNvSpPr/>
          <p:nvPr/>
        </p:nvSpPr>
        <p:spPr>
          <a:xfrm>
            <a:off x="1318801" y="5068281"/>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Hill Assist:</a:t>
            </a:r>
            <a:r>
              <a:rPr lang="en-US" sz="1400" dirty="0">
                <a:solidFill>
                  <a:srgbClr val="D9E1FF"/>
                </a:solidFill>
                <a:latin typeface="Segoe UI" panose="020B0502040204020203" pitchFamily="34" charset="0"/>
                <a:ea typeface="Arimo" pitchFamily="34" charset="-122"/>
                <a:cs typeface="Segoe UI" panose="020B0502040204020203" pitchFamily="34" charset="0"/>
              </a:rPr>
              <a:t> This feature is particularly common in SUVs from manufacturers like Mahindra and Tata, catering to drivers in varied terrains.</a:t>
            </a:r>
            <a:endParaRPr lang="en-US" sz="1400" dirty="0">
              <a:latin typeface="Segoe UI" panose="020B0502040204020203" pitchFamily="34" charset="0"/>
              <a:cs typeface="Segoe UI" panose="020B0502040204020203" pitchFamily="34" charset="0"/>
            </a:endParaRPr>
          </a:p>
        </p:txBody>
      </p:sp>
      <p:sp>
        <p:nvSpPr>
          <p:cNvPr id="9" name="Text 7"/>
          <p:cNvSpPr/>
          <p:nvPr/>
        </p:nvSpPr>
        <p:spPr>
          <a:xfrm>
            <a:off x="1318801" y="5949700"/>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Seating Capacity:</a:t>
            </a:r>
            <a:r>
              <a:rPr lang="en-US" sz="1400" dirty="0">
                <a:solidFill>
                  <a:srgbClr val="D9E1FF"/>
                </a:solidFill>
                <a:latin typeface="Segoe UI" panose="020B0502040204020203" pitchFamily="34" charset="0"/>
                <a:ea typeface="Arimo" pitchFamily="34" charset="-122"/>
                <a:cs typeface="Segoe UI" panose="020B0502040204020203" pitchFamily="34" charset="0"/>
              </a:rPr>
              <a:t> The average seating capacity is 5, The Winger (16 seats) and TUV300 Plus (9 seats) serving commercial or large family segments.</a:t>
            </a:r>
            <a:endParaRPr lang="en-US" sz="1400" dirty="0">
              <a:latin typeface="Segoe UI" panose="020B0502040204020203" pitchFamily="34" charset="0"/>
              <a:cs typeface="Segoe UI" panose="020B0502040204020203" pitchFamily="34" charset="0"/>
            </a:endParaRPr>
          </a:p>
        </p:txBody>
      </p:sp>
      <p:sp>
        <p:nvSpPr>
          <p:cNvPr id="10" name="Text 8"/>
          <p:cNvSpPr/>
          <p:nvPr/>
        </p:nvSpPr>
        <p:spPr>
          <a:xfrm>
            <a:off x="1318801" y="6831120"/>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Locking Features:</a:t>
            </a:r>
            <a:r>
              <a:rPr lang="en-US" sz="1400" dirty="0">
                <a:solidFill>
                  <a:srgbClr val="D9E1FF"/>
                </a:solidFill>
                <a:latin typeface="Segoe UI" panose="020B0502040204020203" pitchFamily="34" charset="0"/>
                <a:ea typeface="Arimo" pitchFamily="34" charset="-122"/>
                <a:cs typeface="Segoe UI" panose="020B0502040204020203" pitchFamily="34" charset="0"/>
              </a:rPr>
              <a:t> Central locking and child safety locks are prevalent in models from Maruti Suzuki and Hyundai, appealing to family-oriented buyers.</a:t>
            </a:r>
            <a:endParaRPr lang="en-US" sz="1400" dirty="0">
              <a:latin typeface="Segoe UI" panose="020B0502040204020203" pitchFamily="34" charset="0"/>
              <a:cs typeface="Segoe UI" panose="020B0502040204020203" pitchFamily="34" charset="0"/>
            </a:endParaRPr>
          </a:p>
        </p:txBody>
      </p:sp>
      <p:sp>
        <p:nvSpPr>
          <p:cNvPr id="11" name="Text 9"/>
          <p:cNvSpPr/>
          <p:nvPr/>
        </p:nvSpPr>
        <p:spPr>
          <a:xfrm>
            <a:off x="7721104" y="2662952"/>
            <a:ext cx="2858214" cy="302062"/>
          </a:xfrm>
          <a:prstGeom prst="rect">
            <a:avLst/>
          </a:prstGeom>
          <a:noFill/>
          <a:ln/>
        </p:spPr>
        <p:txBody>
          <a:bodyPr wrap="none" lIns="0" tIns="0" rIns="0" bIns="0" rtlCol="0" anchor="t"/>
          <a:lstStyle/>
          <a:p>
            <a:pPr marL="0" indent="0" algn="l">
              <a:lnSpc>
                <a:spcPts val="2350"/>
              </a:lnSpc>
              <a:buNone/>
            </a:pPr>
            <a:r>
              <a:rPr lang="en-US" sz="2000" b="1" dirty="0">
                <a:solidFill>
                  <a:srgbClr val="FFFFFF"/>
                </a:solidFill>
                <a:latin typeface="Segoe UI" panose="020B0502040204020203" pitchFamily="34" charset="0"/>
                <a:ea typeface="Syne Bold" pitchFamily="34" charset="-122"/>
                <a:cs typeface="Segoe UI" panose="020B0502040204020203" pitchFamily="34" charset="0"/>
              </a:rPr>
              <a:t>Business Implications</a:t>
            </a:r>
            <a:endParaRPr lang="en-US" sz="2000" dirty="0">
              <a:latin typeface="Segoe UI" panose="020B0502040204020203" pitchFamily="34" charset="0"/>
              <a:cs typeface="Segoe UI" panose="020B0502040204020203" pitchFamily="34" charset="0"/>
            </a:endParaRPr>
          </a:p>
        </p:txBody>
      </p:sp>
      <p:sp>
        <p:nvSpPr>
          <p:cNvPr id="12" name="Text 10"/>
          <p:cNvSpPr/>
          <p:nvPr/>
        </p:nvSpPr>
        <p:spPr>
          <a:xfrm>
            <a:off x="7721104" y="3136106"/>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Mandatory Safety:</a:t>
            </a:r>
            <a:r>
              <a:rPr lang="en-US" sz="1400" dirty="0">
                <a:solidFill>
                  <a:srgbClr val="D9E1FF"/>
                </a:solidFill>
                <a:latin typeface="Segoe UI" panose="020B0502040204020203" pitchFamily="34" charset="0"/>
                <a:ea typeface="Arimo" pitchFamily="34" charset="-122"/>
                <a:cs typeface="Segoe UI" panose="020B0502040204020203" pitchFamily="34" charset="0"/>
              </a:rPr>
              <a:t> Integrate ABS and a minimum of 4-6 airbags as standard in all new models to meet regulatory requirements and consumer expectations.</a:t>
            </a:r>
            <a:endParaRPr lang="en-US" sz="1400" dirty="0">
              <a:latin typeface="Segoe UI" panose="020B0502040204020203" pitchFamily="34" charset="0"/>
              <a:cs typeface="Segoe UI" panose="020B0502040204020203" pitchFamily="34" charset="0"/>
            </a:endParaRPr>
          </a:p>
        </p:txBody>
      </p:sp>
      <p:sp>
        <p:nvSpPr>
          <p:cNvPr id="13" name="Text 11"/>
          <p:cNvSpPr/>
          <p:nvPr/>
        </p:nvSpPr>
        <p:spPr>
          <a:xfrm>
            <a:off x="7721104" y="4017526"/>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Feature Differentiation:</a:t>
            </a:r>
            <a:r>
              <a:rPr lang="en-US" sz="1400" dirty="0">
                <a:solidFill>
                  <a:srgbClr val="D9E1FF"/>
                </a:solidFill>
                <a:latin typeface="Segoe UI" panose="020B0502040204020203" pitchFamily="34" charset="0"/>
                <a:ea typeface="Arimo" pitchFamily="34" charset="-122"/>
                <a:cs typeface="Segoe UI" panose="020B0502040204020203" pitchFamily="34" charset="0"/>
              </a:rPr>
              <a:t> For premium segments, offer advanced safety features like higher airbag counts and hill assist to justify higher price points and enhance brand image.</a:t>
            </a:r>
            <a:endParaRPr lang="en-US" sz="1400" dirty="0">
              <a:latin typeface="Segoe UI" panose="020B0502040204020203" pitchFamily="34" charset="0"/>
              <a:cs typeface="Segoe UI" panose="020B0502040204020203" pitchFamily="34" charset="0"/>
            </a:endParaRPr>
          </a:p>
        </p:txBody>
      </p:sp>
      <p:sp>
        <p:nvSpPr>
          <p:cNvPr id="14" name="Text 12"/>
          <p:cNvSpPr/>
          <p:nvPr/>
        </p:nvSpPr>
        <p:spPr>
          <a:xfrm>
            <a:off x="7721104" y="5088513"/>
            <a:ext cx="5084921" cy="1095375"/>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Family-Friendly Design:</a:t>
            </a:r>
            <a:r>
              <a:rPr lang="en-US" sz="1400" dirty="0">
                <a:solidFill>
                  <a:srgbClr val="D9E1FF"/>
                </a:solidFill>
                <a:latin typeface="Segoe UI" panose="020B0502040204020203" pitchFamily="34" charset="0"/>
                <a:ea typeface="Arimo" pitchFamily="34" charset="-122"/>
                <a:cs typeface="Segoe UI" panose="020B0502040204020203" pitchFamily="34" charset="0"/>
              </a:rPr>
              <a:t> Focus on 5 - 7seater configurations with robust central locking and child safety features for family-oriented launches. Explore high-capacity vehicles for commercial partnerships.</a:t>
            </a:r>
            <a:endParaRPr lang="en-US" sz="1400" dirty="0">
              <a:latin typeface="Segoe UI" panose="020B0502040204020203" pitchFamily="34" charset="0"/>
              <a:cs typeface="Segoe UI" panose="020B0502040204020203" pitchFamily="34" charset="0"/>
            </a:endParaRPr>
          </a:p>
        </p:txBody>
      </p:sp>
      <p:sp>
        <p:nvSpPr>
          <p:cNvPr id="15" name="Text 13"/>
          <p:cNvSpPr/>
          <p:nvPr/>
        </p:nvSpPr>
        <p:spPr>
          <a:xfrm>
            <a:off x="7721104" y="6243778"/>
            <a:ext cx="5084921" cy="821531"/>
          </a:xfrm>
          <a:prstGeom prst="rect">
            <a:avLst/>
          </a:prstGeom>
          <a:noFill/>
          <a:ln/>
        </p:spPr>
        <p:txBody>
          <a:bodyPr wrap="square" lIns="0" tIns="0" rIns="0" bIns="0" rtlCol="0" anchor="t"/>
          <a:lstStyle/>
          <a:p>
            <a:pPr marL="342900" indent="-342900" algn="l">
              <a:lnSpc>
                <a:spcPts val="2150"/>
              </a:lnSpc>
              <a:buSzPct val="100000"/>
              <a:buChar char="•"/>
            </a:pPr>
            <a:r>
              <a:rPr lang="en-US" sz="1400" dirty="0">
                <a:solidFill>
                  <a:srgbClr val="8061FF"/>
                </a:solidFill>
                <a:latin typeface="Segoe UI" panose="020B0502040204020203" pitchFamily="34" charset="0"/>
                <a:ea typeface="Arimo" pitchFamily="34" charset="-122"/>
                <a:cs typeface="Segoe UI" panose="020B0502040204020203" pitchFamily="34" charset="0"/>
              </a:rPr>
              <a:t>Alert Systems:</a:t>
            </a:r>
            <a:r>
              <a:rPr lang="en-US" sz="1400" dirty="0">
                <a:solidFill>
                  <a:srgbClr val="D9E1FF"/>
                </a:solidFill>
                <a:latin typeface="Segoe UI" panose="020B0502040204020203" pitchFamily="34" charset="0"/>
                <a:ea typeface="Arimo" pitchFamily="34" charset="-122"/>
                <a:cs typeface="Segoe UI" panose="020B0502040204020203" pitchFamily="34" charset="0"/>
              </a:rPr>
              <a:t> Incorporate modern alert systems (high-speed, seat belt, door ajar) as standard to provide a competitive edge and appeal to safety-conscious, tech-savvy buyers.</a:t>
            </a:r>
            <a:endParaRPr lang="en-US" sz="1400" dirty="0">
              <a:latin typeface="Segoe UI" panose="020B0502040204020203" pitchFamily="34" charset="0"/>
              <a:cs typeface="Segoe UI"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243840" y="261461"/>
            <a:ext cx="14142720" cy="7447597"/>
          </a:xfrm>
          <a:prstGeom prst="roundRect">
            <a:avLst>
              <a:gd name="adj" fmla="val 394"/>
            </a:avLst>
          </a:prstGeom>
          <a:solidFill>
            <a:srgbClr val="0C0A33"/>
          </a:solidFill>
          <a:ln/>
        </p:spPr>
      </p:sp>
      <p:sp>
        <p:nvSpPr>
          <p:cNvPr id="3" name="Text 1"/>
          <p:cNvSpPr/>
          <p:nvPr/>
        </p:nvSpPr>
        <p:spPr>
          <a:xfrm>
            <a:off x="1053703" y="818198"/>
            <a:ext cx="5277326" cy="595432"/>
          </a:xfrm>
          <a:prstGeom prst="rect">
            <a:avLst/>
          </a:prstGeom>
          <a:noFill/>
          <a:ln/>
        </p:spPr>
        <p:txBody>
          <a:bodyPr wrap="none" lIns="0" tIns="0" rIns="0" bIns="0" rtlCol="0" anchor="t"/>
          <a:lstStyle/>
          <a:p>
            <a:pPr marL="0" indent="0" algn="l">
              <a:lnSpc>
                <a:spcPts val="4650"/>
              </a:lnSpc>
              <a:buNone/>
            </a:pPr>
            <a:r>
              <a:rPr lang="en-US" sz="4400" b="1" i="1" dirty="0">
                <a:solidFill>
                  <a:srgbClr val="FFFFFF"/>
                </a:solidFill>
                <a:latin typeface="Segoe UI" panose="020B0502040204020203" pitchFamily="34" charset="0"/>
                <a:ea typeface="Syne Bold" pitchFamily="34" charset="-122"/>
                <a:cs typeface="Segoe UI" panose="020B0502040204020203" pitchFamily="34" charset="0"/>
              </a:rPr>
              <a:t>COMPETITOR ANALYSIS</a:t>
            </a:r>
            <a:endParaRPr lang="en-US" sz="4400" i="1" dirty="0">
              <a:latin typeface="Segoe UI" panose="020B0502040204020203" pitchFamily="34" charset="0"/>
              <a:cs typeface="Segoe UI" panose="020B0502040204020203" pitchFamily="34" charset="0"/>
            </a:endParaRPr>
          </a:p>
        </p:txBody>
      </p:sp>
      <p:sp>
        <p:nvSpPr>
          <p:cNvPr id="4" name="Text 2"/>
          <p:cNvSpPr/>
          <p:nvPr/>
        </p:nvSpPr>
        <p:spPr>
          <a:xfrm>
            <a:off x="1053703" y="1818561"/>
            <a:ext cx="12522994" cy="647938"/>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Segoe UI" panose="020B0502040204020203" pitchFamily="34" charset="0"/>
                <a:ea typeface="Arimo" pitchFamily="34" charset="-122"/>
                <a:cs typeface="Segoe UI" panose="020B0502040204020203" pitchFamily="34" charset="0"/>
              </a:rPr>
              <a:t>Understanding the competitive landscape is crucial for positioning our new car launches effectively. We've identified key areas of focus among top market players.</a:t>
            </a:r>
            <a:endParaRPr lang="en-US" sz="1550" dirty="0">
              <a:latin typeface="Segoe UI" panose="020B0502040204020203" pitchFamily="34" charset="0"/>
              <a:cs typeface="Segoe UI" panose="020B0502040204020203" pitchFamily="34" charset="0"/>
            </a:endParaRPr>
          </a:p>
        </p:txBody>
      </p:sp>
      <p:pic>
        <p:nvPicPr>
          <p:cNvPr id="5" name="Image 0" descr="preencoded.png"/>
          <p:cNvPicPr>
            <a:picLocks noChangeAspect="1"/>
          </p:cNvPicPr>
          <p:nvPr/>
        </p:nvPicPr>
        <p:blipFill>
          <a:blip r:embed="rId3"/>
          <a:stretch>
            <a:fillRect/>
          </a:stretch>
        </p:blipFill>
        <p:spPr>
          <a:xfrm>
            <a:off x="1053703" y="2694265"/>
            <a:ext cx="4005620" cy="2475548"/>
          </a:xfrm>
          <a:prstGeom prst="rect">
            <a:avLst/>
          </a:prstGeom>
        </p:spPr>
      </p:pic>
      <p:sp>
        <p:nvSpPr>
          <p:cNvPr id="6" name="Text 3"/>
          <p:cNvSpPr/>
          <p:nvPr/>
        </p:nvSpPr>
        <p:spPr>
          <a:xfrm>
            <a:off x="1053703" y="5372219"/>
            <a:ext cx="2381964" cy="297775"/>
          </a:xfrm>
          <a:prstGeom prst="rect">
            <a:avLst/>
          </a:prstGeom>
          <a:noFill/>
          <a:ln/>
        </p:spPr>
        <p:txBody>
          <a:bodyPr wrap="none" lIns="0" tIns="0" rIns="0" bIns="0" rtlCol="0" anchor="t"/>
          <a:lstStyle/>
          <a:p>
            <a:pPr marL="0" indent="0" algn="l">
              <a:lnSpc>
                <a:spcPts val="2300"/>
              </a:lnSpc>
              <a:buNone/>
            </a:pPr>
            <a:r>
              <a:rPr lang="en-US" sz="1850" b="1" dirty="0">
                <a:solidFill>
                  <a:srgbClr val="D9E1FF"/>
                </a:solidFill>
                <a:latin typeface="Segoe UI" panose="020B0502040204020203" pitchFamily="34" charset="0"/>
                <a:ea typeface="Syne Bold" pitchFamily="34" charset="-122"/>
                <a:cs typeface="Segoe UI" panose="020B0502040204020203" pitchFamily="34" charset="0"/>
              </a:rPr>
              <a:t>EV Dominance</a:t>
            </a:r>
            <a:endParaRPr lang="en-US" sz="1850" dirty="0">
              <a:latin typeface="Segoe UI" panose="020B0502040204020203" pitchFamily="34" charset="0"/>
              <a:cs typeface="Segoe UI" panose="020B0502040204020203" pitchFamily="34" charset="0"/>
            </a:endParaRPr>
          </a:p>
        </p:txBody>
      </p:sp>
      <p:sp>
        <p:nvSpPr>
          <p:cNvPr id="7" name="Text 4"/>
          <p:cNvSpPr/>
          <p:nvPr/>
        </p:nvSpPr>
        <p:spPr>
          <a:xfrm>
            <a:off x="1053703" y="5791438"/>
            <a:ext cx="4005620" cy="1619845"/>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Segoe UI" panose="020B0502040204020203" pitchFamily="34" charset="0"/>
                <a:ea typeface="Arimo" pitchFamily="34" charset="-122"/>
                <a:cs typeface="Segoe UI" panose="020B0502040204020203" pitchFamily="34" charset="0"/>
              </a:rPr>
              <a:t>Leading competitors are rapidly scaling EV production, focusing on enhanced range, charging infrastructure, and seamless software integration to capture the premium segment.</a:t>
            </a:r>
            <a:endParaRPr lang="en-US" sz="1550" dirty="0">
              <a:latin typeface="Segoe UI" panose="020B0502040204020203" pitchFamily="34" charset="0"/>
              <a:cs typeface="Segoe UI" panose="020B0502040204020203" pitchFamily="34" charset="0"/>
            </a:endParaRPr>
          </a:p>
        </p:txBody>
      </p:sp>
      <p:pic>
        <p:nvPicPr>
          <p:cNvPr id="8" name="Image 1" descr="preencoded.png"/>
          <p:cNvPicPr>
            <a:picLocks noChangeAspect="1"/>
          </p:cNvPicPr>
          <p:nvPr/>
        </p:nvPicPr>
        <p:blipFill>
          <a:blip r:embed="rId4"/>
          <a:stretch>
            <a:fillRect/>
          </a:stretch>
        </p:blipFill>
        <p:spPr>
          <a:xfrm>
            <a:off x="5312331" y="2694265"/>
            <a:ext cx="4005620" cy="2475548"/>
          </a:xfrm>
          <a:prstGeom prst="rect">
            <a:avLst/>
          </a:prstGeom>
        </p:spPr>
      </p:pic>
      <p:sp>
        <p:nvSpPr>
          <p:cNvPr id="9" name="Text 5"/>
          <p:cNvSpPr/>
          <p:nvPr/>
        </p:nvSpPr>
        <p:spPr>
          <a:xfrm>
            <a:off x="5312331" y="5372219"/>
            <a:ext cx="2382679" cy="297775"/>
          </a:xfrm>
          <a:prstGeom prst="rect">
            <a:avLst/>
          </a:prstGeom>
          <a:noFill/>
          <a:ln/>
        </p:spPr>
        <p:txBody>
          <a:bodyPr wrap="none" lIns="0" tIns="0" rIns="0" bIns="0" rtlCol="0" anchor="t"/>
          <a:lstStyle/>
          <a:p>
            <a:pPr marL="0" indent="0" algn="l">
              <a:lnSpc>
                <a:spcPts val="2300"/>
              </a:lnSpc>
              <a:buNone/>
            </a:pPr>
            <a:r>
              <a:rPr lang="en-US" sz="1850" b="1" dirty="0">
                <a:solidFill>
                  <a:srgbClr val="D9E1FF"/>
                </a:solidFill>
                <a:latin typeface="Segoe UI" panose="020B0502040204020203" pitchFamily="34" charset="0"/>
                <a:ea typeface="Syne Bold" pitchFamily="34" charset="-122"/>
                <a:cs typeface="Segoe UI" panose="020B0502040204020203" pitchFamily="34" charset="0"/>
              </a:rPr>
              <a:t>Autonomous Tech</a:t>
            </a:r>
            <a:endParaRPr lang="en-US" sz="1850" dirty="0">
              <a:latin typeface="Segoe UI" panose="020B0502040204020203" pitchFamily="34" charset="0"/>
              <a:cs typeface="Segoe UI" panose="020B0502040204020203" pitchFamily="34" charset="0"/>
            </a:endParaRPr>
          </a:p>
        </p:txBody>
      </p:sp>
      <p:sp>
        <p:nvSpPr>
          <p:cNvPr id="10" name="Text 6"/>
          <p:cNvSpPr/>
          <p:nvPr/>
        </p:nvSpPr>
        <p:spPr>
          <a:xfrm>
            <a:off x="5312331" y="5791438"/>
            <a:ext cx="4005620" cy="1295876"/>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Segoe UI" panose="020B0502040204020203" pitchFamily="34" charset="0"/>
                <a:ea typeface="Arimo" pitchFamily="34" charset="-122"/>
                <a:cs typeface="Segoe UI" panose="020B0502040204020203" pitchFamily="34" charset="0"/>
              </a:rPr>
              <a:t>Several players prioritize advanced driver-assistance systems (ADAS) and full autonomous driving capabilities through extensive R&amp;D and strategic partnerships.</a:t>
            </a:r>
            <a:endParaRPr lang="en-US" sz="1550" dirty="0">
              <a:latin typeface="Segoe UI" panose="020B0502040204020203" pitchFamily="34" charset="0"/>
              <a:cs typeface="Segoe UI" panose="020B0502040204020203" pitchFamily="34" charset="0"/>
            </a:endParaRPr>
          </a:p>
        </p:txBody>
      </p:sp>
      <p:pic>
        <p:nvPicPr>
          <p:cNvPr id="11" name="Image 2" descr="preencoded.png"/>
          <p:cNvPicPr>
            <a:picLocks noChangeAspect="1"/>
          </p:cNvPicPr>
          <p:nvPr/>
        </p:nvPicPr>
        <p:blipFill>
          <a:blip r:embed="rId5"/>
          <a:stretch>
            <a:fillRect/>
          </a:stretch>
        </p:blipFill>
        <p:spPr>
          <a:xfrm>
            <a:off x="9570958" y="2694265"/>
            <a:ext cx="4005739" cy="2475667"/>
          </a:xfrm>
          <a:prstGeom prst="rect">
            <a:avLst/>
          </a:prstGeom>
        </p:spPr>
      </p:pic>
      <p:sp>
        <p:nvSpPr>
          <p:cNvPr id="12" name="Text 7"/>
          <p:cNvSpPr/>
          <p:nvPr/>
        </p:nvSpPr>
        <p:spPr>
          <a:xfrm>
            <a:off x="9570958" y="5372338"/>
            <a:ext cx="2553891" cy="297775"/>
          </a:xfrm>
          <a:prstGeom prst="rect">
            <a:avLst/>
          </a:prstGeom>
          <a:noFill/>
          <a:ln/>
        </p:spPr>
        <p:txBody>
          <a:bodyPr wrap="none" lIns="0" tIns="0" rIns="0" bIns="0" rtlCol="0" anchor="t"/>
          <a:lstStyle/>
          <a:p>
            <a:pPr marL="0" indent="0" algn="l">
              <a:lnSpc>
                <a:spcPts val="2300"/>
              </a:lnSpc>
              <a:buNone/>
            </a:pPr>
            <a:r>
              <a:rPr lang="en-US" sz="1850" b="1" dirty="0">
                <a:solidFill>
                  <a:srgbClr val="D9E1FF"/>
                </a:solidFill>
                <a:latin typeface="Segoe UI" panose="020B0502040204020203" pitchFamily="34" charset="0"/>
                <a:ea typeface="Syne Bold" pitchFamily="34" charset="-122"/>
                <a:cs typeface="Segoe UI" panose="020B0502040204020203" pitchFamily="34" charset="0"/>
              </a:rPr>
              <a:t>Mass Market Focus</a:t>
            </a:r>
            <a:endParaRPr lang="en-US" sz="1850" dirty="0">
              <a:latin typeface="Segoe UI" panose="020B0502040204020203" pitchFamily="34" charset="0"/>
              <a:cs typeface="Segoe UI" panose="020B0502040204020203" pitchFamily="34" charset="0"/>
            </a:endParaRPr>
          </a:p>
        </p:txBody>
      </p:sp>
      <p:sp>
        <p:nvSpPr>
          <p:cNvPr id="13" name="Text 8"/>
          <p:cNvSpPr/>
          <p:nvPr/>
        </p:nvSpPr>
        <p:spPr>
          <a:xfrm>
            <a:off x="9570958" y="5791557"/>
            <a:ext cx="4005739" cy="1295876"/>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Segoe UI" panose="020B0502040204020203" pitchFamily="34" charset="0"/>
                <a:ea typeface="Arimo" pitchFamily="34" charset="-122"/>
                <a:cs typeface="Segoe UI" panose="020B0502040204020203" pitchFamily="34" charset="0"/>
              </a:rPr>
              <a:t>A segment of competitors targets the mass market with cost-effective models, emphasizing fuel efficiency (hybrid/ICE) and essential smart features for broader appeal.</a:t>
            </a:r>
            <a:endParaRPr lang="en-US" sz="1550" dirty="0">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E51E73B3-C5DB-6532-111B-B5DFFB6759F9}"/>
              </a:ext>
            </a:extLst>
          </p:cNvPr>
          <p:cNvPicPr>
            <a:picLocks noChangeAspect="1"/>
          </p:cNvPicPr>
          <p:nvPr/>
        </p:nvPicPr>
        <p:blipFill>
          <a:blip r:embed="rId6"/>
          <a:stretch>
            <a:fillRect/>
          </a:stretch>
        </p:blipFill>
        <p:spPr>
          <a:xfrm>
            <a:off x="12492560" y="7709058"/>
            <a:ext cx="2137839" cy="4352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765453" y="243840"/>
            <a:ext cx="13099494" cy="7383594"/>
          </a:xfrm>
          <a:prstGeom prst="roundRect">
            <a:avLst>
              <a:gd name="adj" fmla="val 361"/>
            </a:avLst>
          </a:prstGeom>
          <a:solidFill>
            <a:srgbClr val="0C0A33"/>
          </a:solidFill>
          <a:ln/>
        </p:spPr>
      </p:sp>
      <p:sp>
        <p:nvSpPr>
          <p:cNvPr id="4" name="Text 2"/>
          <p:cNvSpPr/>
          <p:nvPr/>
        </p:nvSpPr>
        <p:spPr>
          <a:xfrm>
            <a:off x="1515547" y="1686044"/>
            <a:ext cx="11599307" cy="600075"/>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This analysis provides a comprehensive overview of current automotive trends and consumer preferences, synthesizing insights from market segmentation, fuel efficiency, performance, weight, safety, and comfort.</a:t>
            </a:r>
            <a:endParaRPr lang="en-US" sz="1400" dirty="0">
              <a:latin typeface="Segoe UI" panose="020B0502040204020203" pitchFamily="34" charset="0"/>
              <a:cs typeface="Segoe UI" panose="020B0502040204020203" pitchFamily="34" charset="0"/>
            </a:endParaRPr>
          </a:p>
        </p:txBody>
      </p:sp>
      <p:sp>
        <p:nvSpPr>
          <p:cNvPr id="5" name="Shape 3"/>
          <p:cNvSpPr/>
          <p:nvPr/>
        </p:nvSpPr>
        <p:spPr>
          <a:xfrm>
            <a:off x="1515547" y="2497098"/>
            <a:ext cx="5705832" cy="2009180"/>
          </a:xfrm>
          <a:prstGeom prst="roundRect">
            <a:avLst>
              <a:gd name="adj" fmla="val 1400"/>
            </a:avLst>
          </a:prstGeom>
          <a:solidFill>
            <a:srgbClr val="0C0A33"/>
          </a:solidFill>
          <a:ln w="22860">
            <a:solidFill>
              <a:srgbClr val="44426B"/>
            </a:solidFill>
            <a:prstDash val="solid"/>
          </a:ln>
        </p:spPr>
      </p:sp>
      <p:sp>
        <p:nvSpPr>
          <p:cNvPr id="6" name="Shape 4"/>
          <p:cNvSpPr/>
          <p:nvPr/>
        </p:nvSpPr>
        <p:spPr>
          <a:xfrm>
            <a:off x="1515547" y="2497098"/>
            <a:ext cx="45720" cy="2009180"/>
          </a:xfrm>
          <a:prstGeom prst="roundRect">
            <a:avLst>
              <a:gd name="adj" fmla="val 61530"/>
            </a:avLst>
          </a:prstGeom>
          <a:solidFill>
            <a:srgbClr val="8061FF"/>
          </a:solidFill>
          <a:ln/>
        </p:spPr>
      </p:sp>
      <p:sp>
        <p:nvSpPr>
          <p:cNvPr id="7" name="Text 5"/>
          <p:cNvSpPr/>
          <p:nvPr/>
        </p:nvSpPr>
        <p:spPr>
          <a:xfrm>
            <a:off x="1771650" y="2707481"/>
            <a:ext cx="2346246" cy="275749"/>
          </a:xfrm>
          <a:prstGeom prst="rect">
            <a:avLst/>
          </a:prstGeom>
          <a:noFill/>
          <a:ln/>
        </p:spPr>
        <p:txBody>
          <a:bodyPr wrap="none" lIns="0" tIns="0" rIns="0" bIns="0" rtlCol="0" anchor="t"/>
          <a:lstStyle/>
          <a:p>
            <a:pPr marL="0" indent="0" algn="l">
              <a:lnSpc>
                <a:spcPts val="2150"/>
              </a:lnSpc>
              <a:buNone/>
            </a:pPr>
            <a:r>
              <a:rPr lang="en-US" sz="1600" b="1" dirty="0">
                <a:solidFill>
                  <a:srgbClr val="D9E1FF"/>
                </a:solidFill>
                <a:latin typeface="Segoe UI" panose="020B0502040204020203" pitchFamily="34" charset="0"/>
                <a:ea typeface="Syne Bold" pitchFamily="34" charset="-122"/>
                <a:cs typeface="Segoe UI" panose="020B0502040204020203" pitchFamily="34" charset="0"/>
              </a:rPr>
              <a:t>Market Dominance</a:t>
            </a:r>
            <a:endParaRPr lang="en-US" sz="1600" dirty="0">
              <a:latin typeface="Segoe UI" panose="020B0502040204020203" pitchFamily="34" charset="0"/>
              <a:cs typeface="Segoe UI" panose="020B0502040204020203" pitchFamily="34" charset="0"/>
            </a:endParaRPr>
          </a:p>
        </p:txBody>
      </p:sp>
      <p:sp>
        <p:nvSpPr>
          <p:cNvPr id="8" name="Text 6"/>
          <p:cNvSpPr/>
          <p:nvPr/>
        </p:nvSpPr>
        <p:spPr>
          <a:xfrm>
            <a:off x="1771650" y="3095744"/>
            <a:ext cx="5239345" cy="900113"/>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SUVs and Sedans continue to dominate the market, with Petrol being the primary fuel type, though Diesel remains strong for efficiency.</a:t>
            </a:r>
            <a:endParaRPr lang="en-US" sz="1400" dirty="0">
              <a:latin typeface="Segoe UI" panose="020B0502040204020203" pitchFamily="34" charset="0"/>
              <a:cs typeface="Segoe UI" panose="020B0502040204020203" pitchFamily="34" charset="0"/>
            </a:endParaRPr>
          </a:p>
        </p:txBody>
      </p:sp>
      <p:sp>
        <p:nvSpPr>
          <p:cNvPr id="9" name="Shape 7"/>
          <p:cNvSpPr/>
          <p:nvPr/>
        </p:nvSpPr>
        <p:spPr>
          <a:xfrm>
            <a:off x="7408902" y="2497098"/>
            <a:ext cx="5705951" cy="2009180"/>
          </a:xfrm>
          <a:prstGeom prst="roundRect">
            <a:avLst>
              <a:gd name="adj" fmla="val 1400"/>
            </a:avLst>
          </a:prstGeom>
          <a:solidFill>
            <a:srgbClr val="0C0A33"/>
          </a:solidFill>
          <a:ln w="22860">
            <a:solidFill>
              <a:srgbClr val="44426B"/>
            </a:solidFill>
            <a:prstDash val="solid"/>
          </a:ln>
        </p:spPr>
      </p:sp>
      <p:sp>
        <p:nvSpPr>
          <p:cNvPr id="10" name="Shape 8"/>
          <p:cNvSpPr/>
          <p:nvPr/>
        </p:nvSpPr>
        <p:spPr>
          <a:xfrm>
            <a:off x="7408902" y="2497098"/>
            <a:ext cx="45720" cy="2009180"/>
          </a:xfrm>
          <a:prstGeom prst="roundRect">
            <a:avLst>
              <a:gd name="adj" fmla="val 61530"/>
            </a:avLst>
          </a:prstGeom>
          <a:solidFill>
            <a:srgbClr val="8061FF"/>
          </a:solidFill>
          <a:ln/>
        </p:spPr>
      </p:sp>
      <p:sp>
        <p:nvSpPr>
          <p:cNvPr id="11" name="Text 9"/>
          <p:cNvSpPr/>
          <p:nvPr/>
        </p:nvSpPr>
        <p:spPr>
          <a:xfrm>
            <a:off x="7665006" y="2707481"/>
            <a:ext cx="3118009" cy="275749"/>
          </a:xfrm>
          <a:prstGeom prst="rect">
            <a:avLst/>
          </a:prstGeom>
          <a:noFill/>
          <a:ln/>
        </p:spPr>
        <p:txBody>
          <a:bodyPr wrap="none" lIns="0" tIns="0" rIns="0" bIns="0" rtlCol="0" anchor="t"/>
          <a:lstStyle/>
          <a:p>
            <a:pPr marL="0" indent="0" algn="l">
              <a:lnSpc>
                <a:spcPts val="2150"/>
              </a:lnSpc>
              <a:buNone/>
            </a:pPr>
            <a:r>
              <a:rPr lang="en-US" sz="1600" b="1" dirty="0">
                <a:solidFill>
                  <a:srgbClr val="D9E1FF"/>
                </a:solidFill>
                <a:latin typeface="Segoe UI" panose="020B0502040204020203" pitchFamily="34" charset="0"/>
                <a:ea typeface="Syne Bold" pitchFamily="34" charset="-122"/>
                <a:cs typeface="Segoe UI" panose="020B0502040204020203" pitchFamily="34" charset="0"/>
              </a:rPr>
              <a:t>Efficiency &amp; Performance</a:t>
            </a:r>
            <a:endParaRPr lang="en-US" sz="1600" dirty="0">
              <a:latin typeface="Segoe UI" panose="020B0502040204020203" pitchFamily="34" charset="0"/>
              <a:cs typeface="Segoe UI" panose="020B0502040204020203" pitchFamily="34" charset="0"/>
            </a:endParaRPr>
          </a:p>
        </p:txBody>
      </p:sp>
      <p:sp>
        <p:nvSpPr>
          <p:cNvPr id="12" name="Text 10"/>
          <p:cNvSpPr/>
          <p:nvPr/>
        </p:nvSpPr>
        <p:spPr>
          <a:xfrm>
            <a:off x="7665006" y="3095744"/>
            <a:ext cx="5239464" cy="1200150"/>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Fuel-efficient models (especially Diesel and hybrids) are highly valued. Performance varies significantly, with luxury brands leading in power and torque, while mass-market vehicles balance power with affordability.</a:t>
            </a:r>
            <a:endParaRPr lang="en-US" sz="1400" dirty="0">
              <a:latin typeface="Segoe UI" panose="020B0502040204020203" pitchFamily="34" charset="0"/>
              <a:cs typeface="Segoe UI" panose="020B0502040204020203" pitchFamily="34" charset="0"/>
            </a:endParaRPr>
          </a:p>
        </p:txBody>
      </p:sp>
      <p:sp>
        <p:nvSpPr>
          <p:cNvPr id="13" name="Shape 11"/>
          <p:cNvSpPr/>
          <p:nvPr/>
        </p:nvSpPr>
        <p:spPr>
          <a:xfrm>
            <a:off x="1515547" y="4693801"/>
            <a:ext cx="5705832" cy="1709142"/>
          </a:xfrm>
          <a:prstGeom prst="roundRect">
            <a:avLst>
              <a:gd name="adj" fmla="val 1646"/>
            </a:avLst>
          </a:prstGeom>
          <a:solidFill>
            <a:srgbClr val="0C0A33"/>
          </a:solidFill>
          <a:ln w="22860">
            <a:solidFill>
              <a:srgbClr val="44426B"/>
            </a:solidFill>
            <a:prstDash val="solid"/>
          </a:ln>
        </p:spPr>
      </p:sp>
      <p:sp>
        <p:nvSpPr>
          <p:cNvPr id="14" name="Shape 12"/>
          <p:cNvSpPr/>
          <p:nvPr/>
        </p:nvSpPr>
        <p:spPr>
          <a:xfrm>
            <a:off x="1515547" y="4693801"/>
            <a:ext cx="45720" cy="1709142"/>
          </a:xfrm>
          <a:prstGeom prst="roundRect">
            <a:avLst>
              <a:gd name="adj" fmla="val 61530"/>
            </a:avLst>
          </a:prstGeom>
          <a:solidFill>
            <a:srgbClr val="8061FF"/>
          </a:solidFill>
          <a:ln/>
        </p:spPr>
      </p:sp>
      <p:sp>
        <p:nvSpPr>
          <p:cNvPr id="15" name="Text 13"/>
          <p:cNvSpPr/>
          <p:nvPr/>
        </p:nvSpPr>
        <p:spPr>
          <a:xfrm>
            <a:off x="1771650" y="4904184"/>
            <a:ext cx="2206347" cy="275749"/>
          </a:xfrm>
          <a:prstGeom prst="rect">
            <a:avLst/>
          </a:prstGeom>
          <a:noFill/>
          <a:ln/>
        </p:spPr>
        <p:txBody>
          <a:bodyPr wrap="none" lIns="0" tIns="0" rIns="0" bIns="0" rtlCol="0" anchor="t"/>
          <a:lstStyle/>
          <a:p>
            <a:pPr marL="0" indent="0" algn="l">
              <a:lnSpc>
                <a:spcPts val="2150"/>
              </a:lnSpc>
              <a:buNone/>
            </a:pPr>
            <a:r>
              <a:rPr lang="en-US" sz="1600" b="1" dirty="0">
                <a:solidFill>
                  <a:srgbClr val="D9E1FF"/>
                </a:solidFill>
                <a:latin typeface="Segoe UI" panose="020B0502040204020203" pitchFamily="34" charset="0"/>
                <a:ea typeface="Syne Bold" pitchFamily="34" charset="-122"/>
                <a:cs typeface="Segoe UI" panose="020B0502040204020203" pitchFamily="34" charset="0"/>
              </a:rPr>
              <a:t>Safety &amp; Comfort</a:t>
            </a:r>
            <a:endParaRPr lang="en-US" sz="1600" dirty="0">
              <a:latin typeface="Segoe UI" panose="020B0502040204020203" pitchFamily="34" charset="0"/>
              <a:cs typeface="Segoe UI" panose="020B0502040204020203" pitchFamily="34" charset="0"/>
            </a:endParaRPr>
          </a:p>
        </p:txBody>
      </p:sp>
      <p:sp>
        <p:nvSpPr>
          <p:cNvPr id="16" name="Text 14"/>
          <p:cNvSpPr/>
          <p:nvPr/>
        </p:nvSpPr>
        <p:spPr>
          <a:xfrm>
            <a:off x="1771650" y="5292447"/>
            <a:ext cx="5239345" cy="900113"/>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ABS and airbags are standard, with higher counts in premium vehicles. Average seating capacity is 5, and features like central locking and child safety are key for family segments.</a:t>
            </a:r>
            <a:endParaRPr lang="en-US" sz="1400" dirty="0">
              <a:latin typeface="Segoe UI" panose="020B0502040204020203" pitchFamily="34" charset="0"/>
              <a:cs typeface="Segoe UI" panose="020B0502040204020203" pitchFamily="34" charset="0"/>
            </a:endParaRPr>
          </a:p>
        </p:txBody>
      </p:sp>
      <p:sp>
        <p:nvSpPr>
          <p:cNvPr id="17" name="Shape 15"/>
          <p:cNvSpPr/>
          <p:nvPr/>
        </p:nvSpPr>
        <p:spPr>
          <a:xfrm>
            <a:off x="7408902" y="4693801"/>
            <a:ext cx="5705951" cy="1709142"/>
          </a:xfrm>
          <a:prstGeom prst="roundRect">
            <a:avLst>
              <a:gd name="adj" fmla="val 1646"/>
            </a:avLst>
          </a:prstGeom>
          <a:solidFill>
            <a:srgbClr val="0C0A33"/>
          </a:solidFill>
          <a:ln w="22860">
            <a:solidFill>
              <a:srgbClr val="44426B"/>
            </a:solidFill>
            <a:prstDash val="solid"/>
          </a:ln>
        </p:spPr>
      </p:sp>
      <p:sp>
        <p:nvSpPr>
          <p:cNvPr id="18" name="Shape 16"/>
          <p:cNvSpPr/>
          <p:nvPr/>
        </p:nvSpPr>
        <p:spPr>
          <a:xfrm>
            <a:off x="7408902" y="4693801"/>
            <a:ext cx="45720" cy="1709142"/>
          </a:xfrm>
          <a:prstGeom prst="roundRect">
            <a:avLst>
              <a:gd name="adj" fmla="val 61530"/>
            </a:avLst>
          </a:prstGeom>
          <a:solidFill>
            <a:srgbClr val="8061FF"/>
          </a:solidFill>
          <a:ln/>
        </p:spPr>
      </p:sp>
      <p:sp>
        <p:nvSpPr>
          <p:cNvPr id="19" name="Text 17"/>
          <p:cNvSpPr/>
          <p:nvPr/>
        </p:nvSpPr>
        <p:spPr>
          <a:xfrm>
            <a:off x="7665006" y="4904184"/>
            <a:ext cx="3349466" cy="275749"/>
          </a:xfrm>
          <a:prstGeom prst="rect">
            <a:avLst/>
          </a:prstGeom>
          <a:noFill/>
          <a:ln/>
        </p:spPr>
        <p:txBody>
          <a:bodyPr wrap="none" lIns="0" tIns="0" rIns="0" bIns="0" rtlCol="0" anchor="t"/>
          <a:lstStyle/>
          <a:p>
            <a:pPr marL="0" indent="0" algn="l">
              <a:lnSpc>
                <a:spcPts val="2150"/>
              </a:lnSpc>
              <a:buNone/>
            </a:pPr>
            <a:r>
              <a:rPr lang="en-US" sz="1600" b="1" dirty="0">
                <a:solidFill>
                  <a:srgbClr val="D9E1FF"/>
                </a:solidFill>
                <a:latin typeface="Segoe UI" panose="020B0502040204020203" pitchFamily="34" charset="0"/>
                <a:ea typeface="Syne Bold" pitchFamily="34" charset="-122"/>
                <a:cs typeface="Segoe UI" panose="020B0502040204020203" pitchFamily="34" charset="0"/>
              </a:rPr>
              <a:t>Alert Systems &amp; Dimensions</a:t>
            </a:r>
            <a:endParaRPr lang="en-US" sz="1600" dirty="0">
              <a:latin typeface="Segoe UI" panose="020B0502040204020203" pitchFamily="34" charset="0"/>
              <a:cs typeface="Segoe UI" panose="020B0502040204020203" pitchFamily="34" charset="0"/>
            </a:endParaRPr>
          </a:p>
        </p:txBody>
      </p:sp>
      <p:sp>
        <p:nvSpPr>
          <p:cNvPr id="20" name="Text 18"/>
          <p:cNvSpPr/>
          <p:nvPr/>
        </p:nvSpPr>
        <p:spPr>
          <a:xfrm>
            <a:off x="7665006" y="5292447"/>
            <a:ext cx="5239464" cy="900113"/>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Modern alert systems are a growing differentiator. Vehicle dimensions vary, with luxury models offering greater volume for spaciousness, while compact models cater to urban needs.</a:t>
            </a:r>
            <a:endParaRPr lang="en-US" sz="1400" dirty="0">
              <a:latin typeface="Segoe UI" panose="020B0502040204020203" pitchFamily="34" charset="0"/>
              <a:cs typeface="Segoe UI" panose="020B0502040204020203" pitchFamily="34" charset="0"/>
            </a:endParaRPr>
          </a:p>
        </p:txBody>
      </p:sp>
      <p:sp>
        <p:nvSpPr>
          <p:cNvPr id="21" name="Text 19"/>
          <p:cNvSpPr/>
          <p:nvPr/>
        </p:nvSpPr>
        <p:spPr>
          <a:xfrm>
            <a:off x="1515547" y="6613922"/>
            <a:ext cx="11599307" cy="900113"/>
          </a:xfrm>
          <a:prstGeom prst="rect">
            <a:avLst/>
          </a:prstGeom>
          <a:noFill/>
          <a:ln/>
        </p:spPr>
        <p:txBody>
          <a:bodyPr wrap="square" lIns="0" tIns="0" rIns="0" bIns="0" rtlCol="0" anchor="t"/>
          <a:lstStyle/>
          <a:p>
            <a:pPr marL="0" indent="0" algn="l">
              <a:lnSpc>
                <a:spcPts val="23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The data consistently reveals a strong consumer preference for vehicles that offer a balanced combination of efficiency, safety, and comfort. Models like those from Kia, BMW, Mercedes-Benz, Land Rover, and Audi exemplify these desired attributes, serving as benchmarks for future launches.</a:t>
            </a:r>
            <a:endParaRPr lang="en-US" sz="1400" dirty="0">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02ADCD85-9046-85B7-4A17-79D55C4D4BEF}"/>
              </a:ext>
            </a:extLst>
          </p:cNvPr>
          <p:cNvPicPr>
            <a:picLocks noChangeAspect="1"/>
          </p:cNvPicPr>
          <p:nvPr/>
        </p:nvPicPr>
        <p:blipFill>
          <a:blip r:embed="rId3"/>
          <a:stretch>
            <a:fillRect/>
          </a:stretch>
        </p:blipFill>
        <p:spPr>
          <a:xfrm>
            <a:off x="12881892" y="7792911"/>
            <a:ext cx="1725930" cy="351350"/>
          </a:xfrm>
          <a:prstGeom prst="rect">
            <a:avLst/>
          </a:prstGeom>
        </p:spPr>
      </p:pic>
      <p:sp>
        <p:nvSpPr>
          <p:cNvPr id="24" name="TextBox 23">
            <a:extLst>
              <a:ext uri="{FF2B5EF4-FFF2-40B4-BE49-F238E27FC236}">
                <a16:creationId xmlns:a16="http://schemas.microsoft.com/office/drawing/2014/main" id="{EB9A02AB-D9BF-80D9-EB7A-F537B6716E16}"/>
              </a:ext>
            </a:extLst>
          </p:cNvPr>
          <p:cNvSpPr txBox="1"/>
          <p:nvPr/>
        </p:nvSpPr>
        <p:spPr>
          <a:xfrm>
            <a:off x="1410879" y="608656"/>
            <a:ext cx="6642973" cy="707886"/>
          </a:xfrm>
          <a:prstGeom prst="rect">
            <a:avLst/>
          </a:prstGeom>
          <a:noFill/>
        </p:spPr>
        <p:txBody>
          <a:bodyPr wrap="square" rtlCol="0">
            <a:spAutoFit/>
          </a:bodyPr>
          <a:lstStyle/>
          <a:p>
            <a:r>
              <a:rPr lang="en-IN" sz="4000" b="1" i="1" dirty="0">
                <a:solidFill>
                  <a:schemeClr val="bg1"/>
                </a:solidFill>
                <a:latin typeface="Segoe UI" panose="020B0502040204020203" pitchFamily="34" charset="0"/>
                <a:cs typeface="Segoe UI" panose="020B0502040204020203" pitchFamily="34" charset="0"/>
              </a:rPr>
              <a:t>KEY FINDINGS 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0E5D5F3-EF24-21BF-D67D-B59DFC5942BD}"/>
              </a:ext>
            </a:extLst>
          </p:cNvPr>
          <p:cNvPicPr>
            <a:picLocks noChangeAspect="1"/>
          </p:cNvPicPr>
          <p:nvPr/>
        </p:nvPicPr>
        <p:blipFill>
          <a:blip r:embed="rId3"/>
          <a:stretch>
            <a:fillRect/>
          </a:stretch>
        </p:blipFill>
        <p:spPr>
          <a:xfrm>
            <a:off x="12441680" y="7698700"/>
            <a:ext cx="2188720" cy="445561"/>
          </a:xfrm>
          <a:prstGeom prst="rect">
            <a:avLst/>
          </a:prstGeom>
        </p:spPr>
      </p:pic>
      <p:sp>
        <p:nvSpPr>
          <p:cNvPr id="2" name="Shape 0"/>
          <p:cNvSpPr/>
          <p:nvPr/>
        </p:nvSpPr>
        <p:spPr>
          <a:xfrm>
            <a:off x="463282" y="225652"/>
            <a:ext cx="13816361" cy="7695828"/>
          </a:xfrm>
          <a:prstGeom prst="roundRect">
            <a:avLst>
              <a:gd name="adj" fmla="val 254"/>
            </a:avLst>
          </a:prstGeom>
          <a:solidFill>
            <a:srgbClr val="0C0A33"/>
          </a:solidFill>
          <a:ln/>
        </p:spPr>
      </p:sp>
      <p:sp>
        <p:nvSpPr>
          <p:cNvPr id="3" name="Text 1"/>
          <p:cNvSpPr/>
          <p:nvPr/>
        </p:nvSpPr>
        <p:spPr>
          <a:xfrm>
            <a:off x="3216950" y="608171"/>
            <a:ext cx="7380565" cy="389692"/>
          </a:xfrm>
          <a:prstGeom prst="rect">
            <a:avLst/>
          </a:prstGeom>
          <a:noFill/>
          <a:ln/>
        </p:spPr>
        <p:txBody>
          <a:bodyPr wrap="none" lIns="0" tIns="0" rIns="0" bIns="0" rtlCol="0" anchor="t"/>
          <a:lstStyle/>
          <a:p>
            <a:pPr marL="0" indent="0" algn="ctr">
              <a:lnSpc>
                <a:spcPts val="3050"/>
              </a:lnSpc>
              <a:buNone/>
            </a:pPr>
            <a:r>
              <a:rPr lang="en-US" sz="4000" b="1" i="1" dirty="0">
                <a:solidFill>
                  <a:srgbClr val="FFFFFF"/>
                </a:solidFill>
                <a:latin typeface="Segoe UI" panose="020B0502040204020203" pitchFamily="34" charset="0"/>
                <a:ea typeface="Syne Bold" pitchFamily="34" charset="-122"/>
                <a:cs typeface="Segoe UI" panose="020B0502040204020203" pitchFamily="34" charset="0"/>
              </a:rPr>
              <a:t>BUSINESS CONCLUSIONS &amp; RECOMMENDATIONS</a:t>
            </a:r>
            <a:endParaRPr lang="en-US" sz="4000" i="1" dirty="0">
              <a:latin typeface="Segoe UI" panose="020B0502040204020203" pitchFamily="34" charset="0"/>
              <a:cs typeface="Segoe UI" panose="020B0502040204020203" pitchFamily="34" charset="0"/>
            </a:endParaRPr>
          </a:p>
        </p:txBody>
      </p:sp>
      <p:sp>
        <p:nvSpPr>
          <p:cNvPr id="4" name="Text 2"/>
          <p:cNvSpPr/>
          <p:nvPr/>
        </p:nvSpPr>
        <p:spPr>
          <a:xfrm>
            <a:off x="2157585" y="1196578"/>
            <a:ext cx="9986093" cy="423863"/>
          </a:xfrm>
          <a:prstGeom prst="rect">
            <a:avLst/>
          </a:prstGeom>
          <a:noFill/>
          <a:ln/>
        </p:spPr>
        <p:txBody>
          <a:bodyPr wrap="square" lIns="0" tIns="0" rIns="0" bIns="0" rtlCol="0" anchor="t"/>
          <a:lstStyle/>
          <a:p>
            <a:pPr marL="0" indent="0" algn="ctr">
              <a:lnSpc>
                <a:spcPts val="16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Based on the comprehensive analysis of automotive trends, we present key conclusions and actionable recommendations for new car launches.</a:t>
            </a:r>
            <a:endParaRPr lang="en-US" sz="1400" dirty="0">
              <a:latin typeface="Segoe UI" panose="020B0502040204020203" pitchFamily="34" charset="0"/>
              <a:cs typeface="Segoe UI" panose="020B0502040204020203" pitchFamily="34" charset="0"/>
            </a:endParaRPr>
          </a:p>
        </p:txBody>
      </p:sp>
      <p:sp>
        <p:nvSpPr>
          <p:cNvPr id="5" name="Text 3"/>
          <p:cNvSpPr/>
          <p:nvPr/>
        </p:nvSpPr>
        <p:spPr>
          <a:xfrm>
            <a:off x="2157585" y="1902023"/>
            <a:ext cx="2247067" cy="233720"/>
          </a:xfrm>
          <a:prstGeom prst="rect">
            <a:avLst/>
          </a:prstGeom>
          <a:noFill/>
          <a:ln/>
        </p:spPr>
        <p:txBody>
          <a:bodyPr wrap="none" lIns="0" tIns="0" rIns="0" bIns="0" rtlCol="0" anchor="t"/>
          <a:lstStyle/>
          <a:p>
            <a:pPr marL="0" indent="0" algn="l">
              <a:lnSpc>
                <a:spcPts val="1800"/>
              </a:lnSpc>
              <a:buNone/>
            </a:pPr>
            <a:r>
              <a:rPr lang="en-US" sz="2400" b="1" dirty="0">
                <a:solidFill>
                  <a:srgbClr val="FFFFFF"/>
                </a:solidFill>
                <a:latin typeface="Segoe UI" panose="020B0502040204020203" pitchFamily="34" charset="0"/>
                <a:ea typeface="Syne Bold" pitchFamily="34" charset="-122"/>
                <a:cs typeface="Segoe UI" panose="020B0502040204020203" pitchFamily="34" charset="0"/>
              </a:rPr>
              <a:t>Overall Market Trends</a:t>
            </a:r>
            <a:endParaRPr lang="en-US" sz="2400" dirty="0">
              <a:latin typeface="Segoe UI" panose="020B0502040204020203" pitchFamily="34" charset="0"/>
              <a:cs typeface="Segoe UI" panose="020B0502040204020203" pitchFamily="34" charset="0"/>
            </a:endParaRPr>
          </a:p>
        </p:txBody>
      </p:sp>
      <p:sp>
        <p:nvSpPr>
          <p:cNvPr id="6" name="Text 4"/>
          <p:cNvSpPr/>
          <p:nvPr/>
        </p:nvSpPr>
        <p:spPr>
          <a:xfrm>
            <a:off x="2157585" y="2268260"/>
            <a:ext cx="3936563" cy="794742"/>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The market strongly favors </a:t>
            </a:r>
            <a:r>
              <a:rPr lang="en-US" sz="1400" dirty="0">
                <a:solidFill>
                  <a:srgbClr val="8061FF"/>
                </a:solidFill>
                <a:latin typeface="Segoe UI" panose="020B0502040204020203" pitchFamily="34" charset="0"/>
                <a:ea typeface="Arimo" pitchFamily="34" charset="-122"/>
                <a:cs typeface="Segoe UI" panose="020B0502040204020203" pitchFamily="34" charset="0"/>
              </a:rPr>
              <a:t>SUVs and Sedans</a:t>
            </a:r>
            <a:r>
              <a:rPr lang="en-US" sz="1400" dirty="0">
                <a:solidFill>
                  <a:srgbClr val="D9E1FF"/>
                </a:solidFill>
                <a:latin typeface="Segoe UI" panose="020B0502040204020203" pitchFamily="34" charset="0"/>
                <a:ea typeface="Arimo" pitchFamily="34" charset="-122"/>
                <a:cs typeface="Segoe UI" panose="020B0502040204020203" pitchFamily="34" charset="0"/>
              </a:rPr>
              <a:t> with a preference for both Petrol and Diesel fuel types.</a:t>
            </a:r>
            <a:endParaRPr lang="en-US" sz="1400" dirty="0">
              <a:latin typeface="Segoe UI" panose="020B0502040204020203" pitchFamily="34" charset="0"/>
              <a:cs typeface="Segoe UI" panose="020B0502040204020203" pitchFamily="34" charset="0"/>
            </a:endParaRPr>
          </a:p>
        </p:txBody>
      </p:sp>
      <p:sp>
        <p:nvSpPr>
          <p:cNvPr id="7" name="Text 5"/>
          <p:cNvSpPr/>
          <p:nvPr/>
        </p:nvSpPr>
        <p:spPr>
          <a:xfrm>
            <a:off x="2157585" y="3109317"/>
            <a:ext cx="3936563" cy="529828"/>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High fuel efficiency (above </a:t>
            </a:r>
            <a:r>
              <a:rPr lang="en-US" sz="1400" dirty="0">
                <a:solidFill>
                  <a:srgbClr val="8061FF"/>
                </a:solidFill>
                <a:latin typeface="Segoe UI" panose="020B0502040204020203" pitchFamily="34" charset="0"/>
                <a:ea typeface="Arimo" pitchFamily="34" charset="-122"/>
                <a:cs typeface="Segoe UI" panose="020B0502040204020203" pitchFamily="34" charset="0"/>
              </a:rPr>
              <a:t>15 km/l</a:t>
            </a:r>
            <a:r>
              <a:rPr lang="en-US" sz="1400" dirty="0">
                <a:solidFill>
                  <a:srgbClr val="D9E1FF"/>
                </a:solidFill>
                <a:latin typeface="Segoe UI" panose="020B0502040204020203" pitchFamily="34" charset="0"/>
                <a:ea typeface="Arimo" pitchFamily="34" charset="-122"/>
                <a:cs typeface="Segoe UI" panose="020B0502040204020203" pitchFamily="34" charset="0"/>
              </a:rPr>
              <a:t>) is a significant driver for consumer choice.</a:t>
            </a:r>
            <a:endParaRPr lang="en-US" sz="1400" dirty="0">
              <a:latin typeface="Segoe UI" panose="020B0502040204020203" pitchFamily="34" charset="0"/>
              <a:cs typeface="Segoe UI" panose="020B0502040204020203" pitchFamily="34" charset="0"/>
            </a:endParaRPr>
          </a:p>
        </p:txBody>
      </p:sp>
      <p:sp>
        <p:nvSpPr>
          <p:cNvPr id="8" name="Text 6"/>
          <p:cNvSpPr/>
          <p:nvPr/>
        </p:nvSpPr>
        <p:spPr>
          <a:xfrm>
            <a:off x="2157585" y="3685461"/>
            <a:ext cx="3936563" cy="529828"/>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Mid-range power (</a:t>
            </a:r>
            <a:r>
              <a:rPr lang="en-US" sz="1400" dirty="0">
                <a:solidFill>
                  <a:srgbClr val="8061FF"/>
                </a:solidFill>
                <a:latin typeface="Segoe UI" panose="020B0502040204020203" pitchFamily="34" charset="0"/>
                <a:ea typeface="Arimo" pitchFamily="34" charset="-122"/>
                <a:cs typeface="Segoe UI" panose="020B0502040204020203" pitchFamily="34" charset="0"/>
              </a:rPr>
              <a:t>150-300 bhp</a:t>
            </a:r>
            <a:r>
              <a:rPr lang="en-US" sz="1400" dirty="0">
                <a:solidFill>
                  <a:srgbClr val="D9E1FF"/>
                </a:solidFill>
                <a:latin typeface="Segoe UI" panose="020B0502040204020203" pitchFamily="34" charset="0"/>
                <a:ea typeface="Arimo" pitchFamily="34" charset="-122"/>
                <a:cs typeface="Segoe UI" panose="020B0502040204020203" pitchFamily="34" charset="0"/>
              </a:rPr>
              <a:t>) strikes a balance between performance and affordability.</a:t>
            </a:r>
            <a:endParaRPr lang="en-US" sz="1400" dirty="0">
              <a:latin typeface="Segoe UI" panose="020B0502040204020203" pitchFamily="34" charset="0"/>
              <a:cs typeface="Segoe UI" panose="020B0502040204020203" pitchFamily="34" charset="0"/>
            </a:endParaRPr>
          </a:p>
        </p:txBody>
      </p:sp>
      <p:sp>
        <p:nvSpPr>
          <p:cNvPr id="9" name="Text 7"/>
          <p:cNvSpPr/>
          <p:nvPr/>
        </p:nvSpPr>
        <p:spPr>
          <a:xfrm>
            <a:off x="2157585" y="4428869"/>
            <a:ext cx="3936563" cy="529828"/>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Safety features like </a:t>
            </a:r>
            <a:r>
              <a:rPr lang="en-US" sz="1400" dirty="0">
                <a:solidFill>
                  <a:srgbClr val="8061FF"/>
                </a:solidFill>
                <a:latin typeface="Segoe UI" panose="020B0502040204020203" pitchFamily="34" charset="0"/>
                <a:ea typeface="Arimo" pitchFamily="34" charset="-122"/>
                <a:cs typeface="Segoe UI" panose="020B0502040204020203" pitchFamily="34" charset="0"/>
              </a:rPr>
              <a:t>ABS and multiple airbags</a:t>
            </a:r>
            <a:r>
              <a:rPr lang="en-US" sz="1400" dirty="0">
                <a:solidFill>
                  <a:srgbClr val="D9E1FF"/>
                </a:solidFill>
                <a:latin typeface="Segoe UI" panose="020B0502040204020203" pitchFamily="34" charset="0"/>
                <a:ea typeface="Arimo" pitchFamily="34" charset="-122"/>
                <a:cs typeface="Segoe UI" panose="020B0502040204020203" pitchFamily="34" charset="0"/>
              </a:rPr>
              <a:t> are non-negotiable.</a:t>
            </a:r>
            <a:endParaRPr lang="en-US" sz="1400" dirty="0">
              <a:latin typeface="Segoe UI" panose="020B0502040204020203" pitchFamily="34" charset="0"/>
              <a:cs typeface="Segoe UI" panose="020B0502040204020203" pitchFamily="34" charset="0"/>
            </a:endParaRPr>
          </a:p>
        </p:txBody>
      </p:sp>
      <p:sp>
        <p:nvSpPr>
          <p:cNvPr id="10" name="Text 8"/>
          <p:cNvSpPr/>
          <p:nvPr/>
        </p:nvSpPr>
        <p:spPr>
          <a:xfrm>
            <a:off x="2157585" y="4982712"/>
            <a:ext cx="3936563" cy="529828"/>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Comfort features, including </a:t>
            </a:r>
            <a:r>
              <a:rPr lang="en-US" sz="1400" dirty="0">
                <a:solidFill>
                  <a:srgbClr val="8061FF"/>
                </a:solidFill>
                <a:latin typeface="Segoe UI" panose="020B0502040204020203" pitchFamily="34" charset="0"/>
                <a:ea typeface="Arimo" pitchFamily="34" charset="-122"/>
                <a:cs typeface="Segoe UI" panose="020B0502040204020203" pitchFamily="34" charset="0"/>
              </a:rPr>
              <a:t>5-seater capacity and central locking</a:t>
            </a:r>
            <a:r>
              <a:rPr lang="en-US" sz="1400" dirty="0">
                <a:solidFill>
                  <a:srgbClr val="D9E1FF"/>
                </a:solidFill>
                <a:latin typeface="Segoe UI" panose="020B0502040204020203" pitchFamily="34" charset="0"/>
                <a:ea typeface="Arimo" pitchFamily="34" charset="-122"/>
                <a:cs typeface="Segoe UI" panose="020B0502040204020203" pitchFamily="34" charset="0"/>
              </a:rPr>
              <a:t>, are essential for family segments.</a:t>
            </a:r>
            <a:endParaRPr lang="en-US" sz="1400" dirty="0">
              <a:latin typeface="Segoe UI" panose="020B0502040204020203" pitchFamily="34" charset="0"/>
              <a:cs typeface="Segoe UI" panose="020B0502040204020203" pitchFamily="34" charset="0"/>
            </a:endParaRPr>
          </a:p>
        </p:txBody>
      </p:sp>
      <p:sp>
        <p:nvSpPr>
          <p:cNvPr id="11" name="Text 9"/>
          <p:cNvSpPr/>
          <p:nvPr/>
        </p:nvSpPr>
        <p:spPr>
          <a:xfrm>
            <a:off x="2157585" y="5737275"/>
            <a:ext cx="3936563" cy="529828"/>
          </a:xfrm>
          <a:prstGeom prst="rect">
            <a:avLst/>
          </a:prstGeom>
          <a:noFill/>
          <a:ln/>
        </p:spPr>
        <p:txBody>
          <a:bodyPr wrap="square" lIns="0" tIns="0" rIns="0" bIns="0" rtlCol="0" anchor="t"/>
          <a:lstStyle/>
          <a:p>
            <a:pPr marL="342900" indent="-342900" algn="l">
              <a:lnSpc>
                <a:spcPts val="1650"/>
              </a:lnSpc>
              <a:buSzPct val="100000"/>
              <a:buChar char="•"/>
            </a:pPr>
            <a:r>
              <a:rPr lang="en-US" sz="1400" dirty="0">
                <a:solidFill>
                  <a:srgbClr val="D9E1FF"/>
                </a:solidFill>
                <a:latin typeface="Segoe UI" panose="020B0502040204020203" pitchFamily="34" charset="0"/>
                <a:ea typeface="Arimo" pitchFamily="34" charset="-122"/>
                <a:cs typeface="Segoe UI" panose="020B0502040204020203" pitchFamily="34" charset="0"/>
              </a:rPr>
              <a:t>Modern alert systems and spacious dimensions contribute to overall appeal.</a:t>
            </a:r>
            <a:endParaRPr lang="en-US" sz="1400" dirty="0">
              <a:latin typeface="Segoe UI" panose="020B0502040204020203" pitchFamily="34" charset="0"/>
              <a:cs typeface="Segoe UI" panose="020B0502040204020203" pitchFamily="34" charset="0"/>
            </a:endParaRPr>
          </a:p>
        </p:txBody>
      </p:sp>
      <p:sp>
        <p:nvSpPr>
          <p:cNvPr id="12" name="Text 10"/>
          <p:cNvSpPr/>
          <p:nvPr/>
        </p:nvSpPr>
        <p:spPr>
          <a:xfrm>
            <a:off x="7484269" y="1902023"/>
            <a:ext cx="2968466" cy="233720"/>
          </a:xfrm>
          <a:prstGeom prst="rect">
            <a:avLst/>
          </a:prstGeom>
          <a:noFill/>
          <a:ln/>
        </p:spPr>
        <p:txBody>
          <a:bodyPr wrap="none" lIns="0" tIns="0" rIns="0" bIns="0" rtlCol="0" anchor="t"/>
          <a:lstStyle/>
          <a:p>
            <a:pPr marL="0" indent="0" algn="l">
              <a:lnSpc>
                <a:spcPts val="1800"/>
              </a:lnSpc>
              <a:buNone/>
            </a:pPr>
            <a:r>
              <a:rPr lang="en-US" sz="2400" b="1" dirty="0">
                <a:solidFill>
                  <a:srgbClr val="FFFFFF"/>
                </a:solidFill>
                <a:latin typeface="Segoe UI" panose="020B0502040204020203" pitchFamily="34" charset="0"/>
                <a:ea typeface="Syne Bold" pitchFamily="34" charset="-122"/>
                <a:cs typeface="Segoe UI" panose="020B0502040204020203" pitchFamily="34" charset="0"/>
              </a:rPr>
              <a:t>Strategic Recommendations</a:t>
            </a:r>
            <a:endParaRPr lang="en-US" sz="2400" dirty="0">
              <a:latin typeface="Segoe UI" panose="020B0502040204020203" pitchFamily="34" charset="0"/>
              <a:cs typeface="Segoe UI" panose="020B0502040204020203" pitchFamily="34" charset="0"/>
            </a:endParaRPr>
          </a:p>
        </p:txBody>
      </p:sp>
      <p:sp>
        <p:nvSpPr>
          <p:cNvPr id="13" name="Shape 11"/>
          <p:cNvSpPr/>
          <p:nvPr/>
        </p:nvSpPr>
        <p:spPr>
          <a:xfrm>
            <a:off x="7484269" y="2284809"/>
            <a:ext cx="4391780" cy="1546265"/>
          </a:xfrm>
          <a:prstGeom prst="roundRect">
            <a:avLst>
              <a:gd name="adj" fmla="val 1286"/>
            </a:avLst>
          </a:prstGeom>
          <a:solidFill>
            <a:srgbClr val="2B2952"/>
          </a:solidFill>
          <a:ln/>
        </p:spPr>
      </p:sp>
      <p:sp>
        <p:nvSpPr>
          <p:cNvPr id="14" name="Shape 12"/>
          <p:cNvSpPr/>
          <p:nvPr/>
        </p:nvSpPr>
        <p:spPr>
          <a:xfrm>
            <a:off x="7616785" y="2417326"/>
            <a:ext cx="397550" cy="397550"/>
          </a:xfrm>
          <a:prstGeom prst="roundRect">
            <a:avLst>
              <a:gd name="adj" fmla="val 22998580"/>
            </a:avLst>
          </a:prstGeom>
          <a:solidFill>
            <a:srgbClr val="8061FF"/>
          </a:solidFill>
          <a:ln/>
        </p:spPr>
      </p:sp>
      <p:pic>
        <p:nvPicPr>
          <p:cNvPr id="15" name="Image 0" descr="preencoded.png"/>
          <p:cNvPicPr>
            <a:picLocks noChangeAspect="1"/>
          </p:cNvPicPr>
          <p:nvPr/>
        </p:nvPicPr>
        <p:blipFill>
          <a:blip r:embed="rId4"/>
          <a:stretch>
            <a:fillRect/>
          </a:stretch>
        </p:blipFill>
        <p:spPr>
          <a:xfrm>
            <a:off x="7726085" y="2504242"/>
            <a:ext cx="178832" cy="223599"/>
          </a:xfrm>
          <a:prstGeom prst="rect">
            <a:avLst/>
          </a:prstGeom>
        </p:spPr>
      </p:pic>
      <p:sp>
        <p:nvSpPr>
          <p:cNvPr id="16" name="Text 13"/>
          <p:cNvSpPr/>
          <p:nvPr/>
        </p:nvSpPr>
        <p:spPr>
          <a:xfrm>
            <a:off x="7616785" y="2947392"/>
            <a:ext cx="1559004" cy="194786"/>
          </a:xfrm>
          <a:prstGeom prst="rect">
            <a:avLst/>
          </a:prstGeom>
          <a:noFill/>
          <a:ln/>
        </p:spPr>
        <p:txBody>
          <a:bodyPr wrap="none" lIns="0" tIns="0" rIns="0" bIns="0" rtlCol="0" anchor="t"/>
          <a:lstStyle/>
          <a:p>
            <a:pPr marL="0" indent="0" algn="l">
              <a:lnSpc>
                <a:spcPts val="1500"/>
              </a:lnSpc>
              <a:buNone/>
            </a:pPr>
            <a:r>
              <a:rPr lang="en-US" sz="2000" b="1" dirty="0">
                <a:solidFill>
                  <a:srgbClr val="D9E1FF"/>
                </a:solidFill>
                <a:latin typeface="Segoe UI" panose="020B0502040204020203" pitchFamily="34" charset="0"/>
                <a:ea typeface="Syne Bold" pitchFamily="34" charset="-122"/>
                <a:cs typeface="Segoe UI" panose="020B0502040204020203" pitchFamily="34" charset="0"/>
              </a:rPr>
              <a:t>Hybrid SUV Focus</a:t>
            </a:r>
            <a:endParaRPr lang="en-US" sz="2000" dirty="0">
              <a:latin typeface="Segoe UI" panose="020B0502040204020203" pitchFamily="34" charset="0"/>
              <a:cs typeface="Segoe UI" panose="020B0502040204020203" pitchFamily="34" charset="0"/>
            </a:endParaRPr>
          </a:p>
        </p:txBody>
      </p:sp>
      <p:sp>
        <p:nvSpPr>
          <p:cNvPr id="17" name="Text 14"/>
          <p:cNvSpPr/>
          <p:nvPr/>
        </p:nvSpPr>
        <p:spPr>
          <a:xfrm>
            <a:off x="7616785" y="3274695"/>
            <a:ext cx="3671530" cy="423863"/>
          </a:xfrm>
          <a:prstGeom prst="rect">
            <a:avLst/>
          </a:prstGeom>
          <a:noFill/>
          <a:ln/>
        </p:spPr>
        <p:txBody>
          <a:bodyPr wrap="square" lIns="0" tIns="0" rIns="0" bIns="0" rtlCol="0" anchor="t"/>
          <a:lstStyle/>
          <a:p>
            <a:pPr marL="0" indent="0" algn="l">
              <a:lnSpc>
                <a:spcPts val="16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Launch a new Hybrid SUV model with full safety features and advanced alert systems.</a:t>
            </a:r>
            <a:endParaRPr lang="en-US" sz="1400" dirty="0">
              <a:latin typeface="Segoe UI" panose="020B0502040204020203" pitchFamily="34" charset="0"/>
              <a:cs typeface="Segoe UI" panose="020B0502040204020203" pitchFamily="34" charset="0"/>
            </a:endParaRPr>
          </a:p>
        </p:txBody>
      </p:sp>
      <p:sp>
        <p:nvSpPr>
          <p:cNvPr id="18" name="Shape 15"/>
          <p:cNvSpPr/>
          <p:nvPr/>
        </p:nvSpPr>
        <p:spPr>
          <a:xfrm>
            <a:off x="7484269" y="3963590"/>
            <a:ext cx="4391780" cy="1648605"/>
          </a:xfrm>
          <a:prstGeom prst="roundRect">
            <a:avLst>
              <a:gd name="adj" fmla="val 1286"/>
            </a:avLst>
          </a:prstGeom>
          <a:solidFill>
            <a:srgbClr val="2B2952"/>
          </a:solidFill>
          <a:ln/>
        </p:spPr>
      </p:sp>
      <p:sp>
        <p:nvSpPr>
          <p:cNvPr id="19" name="Shape 16"/>
          <p:cNvSpPr/>
          <p:nvPr/>
        </p:nvSpPr>
        <p:spPr>
          <a:xfrm>
            <a:off x="7616785" y="4096107"/>
            <a:ext cx="397550" cy="397550"/>
          </a:xfrm>
          <a:prstGeom prst="roundRect">
            <a:avLst>
              <a:gd name="adj" fmla="val 22998580"/>
            </a:avLst>
          </a:prstGeom>
          <a:solidFill>
            <a:srgbClr val="8061FF"/>
          </a:solidFill>
          <a:ln/>
        </p:spPr>
      </p:sp>
      <p:pic>
        <p:nvPicPr>
          <p:cNvPr id="20" name="Image 1" descr="preencoded.png"/>
          <p:cNvPicPr>
            <a:picLocks noChangeAspect="1"/>
          </p:cNvPicPr>
          <p:nvPr/>
        </p:nvPicPr>
        <p:blipFill>
          <a:blip r:embed="rId5"/>
          <a:stretch>
            <a:fillRect/>
          </a:stretch>
        </p:blipFill>
        <p:spPr>
          <a:xfrm>
            <a:off x="7726085" y="4183023"/>
            <a:ext cx="178832" cy="223599"/>
          </a:xfrm>
          <a:prstGeom prst="rect">
            <a:avLst/>
          </a:prstGeom>
        </p:spPr>
      </p:pic>
      <p:sp>
        <p:nvSpPr>
          <p:cNvPr id="21" name="Text 17"/>
          <p:cNvSpPr/>
          <p:nvPr/>
        </p:nvSpPr>
        <p:spPr>
          <a:xfrm>
            <a:off x="7616785" y="4626173"/>
            <a:ext cx="1559004" cy="194786"/>
          </a:xfrm>
          <a:prstGeom prst="rect">
            <a:avLst/>
          </a:prstGeom>
          <a:noFill/>
          <a:ln/>
        </p:spPr>
        <p:txBody>
          <a:bodyPr wrap="none" lIns="0" tIns="0" rIns="0" bIns="0" rtlCol="0" anchor="t"/>
          <a:lstStyle/>
          <a:p>
            <a:pPr marL="0" indent="0" algn="l">
              <a:lnSpc>
                <a:spcPts val="1500"/>
              </a:lnSpc>
              <a:buNone/>
            </a:pPr>
            <a:r>
              <a:rPr lang="en-US" sz="2000" b="1" dirty="0">
                <a:solidFill>
                  <a:srgbClr val="D9E1FF"/>
                </a:solidFill>
                <a:latin typeface="Segoe UI" panose="020B0502040204020203" pitchFamily="34" charset="0"/>
                <a:ea typeface="Syne Bold" pitchFamily="34" charset="-122"/>
                <a:cs typeface="Segoe UI" panose="020B0502040204020203" pitchFamily="34" charset="0"/>
              </a:rPr>
              <a:t>Target Efficiency</a:t>
            </a:r>
            <a:endParaRPr lang="en-US" sz="2000" dirty="0">
              <a:latin typeface="Segoe UI" panose="020B0502040204020203" pitchFamily="34" charset="0"/>
              <a:cs typeface="Segoe UI" panose="020B0502040204020203" pitchFamily="34" charset="0"/>
            </a:endParaRPr>
          </a:p>
        </p:txBody>
      </p:sp>
      <p:sp>
        <p:nvSpPr>
          <p:cNvPr id="22" name="Text 18"/>
          <p:cNvSpPr/>
          <p:nvPr/>
        </p:nvSpPr>
        <p:spPr>
          <a:xfrm>
            <a:off x="7616785" y="4953476"/>
            <a:ext cx="3671530" cy="423863"/>
          </a:xfrm>
          <a:prstGeom prst="rect">
            <a:avLst/>
          </a:prstGeom>
          <a:noFill/>
          <a:ln/>
        </p:spPr>
        <p:txBody>
          <a:bodyPr wrap="square" lIns="0" tIns="0" rIns="0" bIns="0" rtlCol="0" anchor="t"/>
          <a:lstStyle/>
          <a:p>
            <a:pPr marL="0" indent="0" algn="l">
              <a:lnSpc>
                <a:spcPts val="16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Aim for a city mileage of approximately 18 km/l to appeal to eco-conscious urban families.</a:t>
            </a:r>
            <a:endParaRPr lang="en-US" sz="1400" dirty="0">
              <a:latin typeface="Segoe UI" panose="020B0502040204020203" pitchFamily="34" charset="0"/>
              <a:cs typeface="Segoe UI" panose="020B0502040204020203" pitchFamily="34" charset="0"/>
            </a:endParaRPr>
          </a:p>
        </p:txBody>
      </p:sp>
      <p:sp>
        <p:nvSpPr>
          <p:cNvPr id="23" name="Shape 19"/>
          <p:cNvSpPr/>
          <p:nvPr/>
        </p:nvSpPr>
        <p:spPr>
          <a:xfrm>
            <a:off x="7484269" y="5699231"/>
            <a:ext cx="4391780" cy="1629724"/>
          </a:xfrm>
          <a:prstGeom prst="roundRect">
            <a:avLst>
              <a:gd name="adj" fmla="val 1286"/>
            </a:avLst>
          </a:prstGeom>
          <a:solidFill>
            <a:srgbClr val="2B2952"/>
          </a:solidFill>
          <a:ln/>
        </p:spPr>
      </p:sp>
      <p:sp>
        <p:nvSpPr>
          <p:cNvPr id="24" name="Shape 20"/>
          <p:cNvSpPr/>
          <p:nvPr/>
        </p:nvSpPr>
        <p:spPr>
          <a:xfrm>
            <a:off x="7616785" y="5774888"/>
            <a:ext cx="397550" cy="397550"/>
          </a:xfrm>
          <a:prstGeom prst="roundRect">
            <a:avLst>
              <a:gd name="adj" fmla="val 22998580"/>
            </a:avLst>
          </a:prstGeom>
          <a:solidFill>
            <a:srgbClr val="8061FF"/>
          </a:solidFill>
          <a:ln/>
        </p:spPr>
      </p:sp>
      <p:pic>
        <p:nvPicPr>
          <p:cNvPr id="25" name="Image 2" descr="preencoded.png"/>
          <p:cNvPicPr>
            <a:picLocks noChangeAspect="1"/>
          </p:cNvPicPr>
          <p:nvPr/>
        </p:nvPicPr>
        <p:blipFill>
          <a:blip r:embed="rId6"/>
          <a:stretch>
            <a:fillRect/>
          </a:stretch>
        </p:blipFill>
        <p:spPr>
          <a:xfrm>
            <a:off x="7726085" y="5861804"/>
            <a:ext cx="178832" cy="223599"/>
          </a:xfrm>
          <a:prstGeom prst="rect">
            <a:avLst/>
          </a:prstGeom>
        </p:spPr>
      </p:pic>
      <p:sp>
        <p:nvSpPr>
          <p:cNvPr id="26" name="Text 21"/>
          <p:cNvSpPr/>
          <p:nvPr/>
        </p:nvSpPr>
        <p:spPr>
          <a:xfrm>
            <a:off x="7616785" y="6304955"/>
            <a:ext cx="1906310" cy="194786"/>
          </a:xfrm>
          <a:prstGeom prst="rect">
            <a:avLst/>
          </a:prstGeom>
          <a:noFill/>
          <a:ln/>
        </p:spPr>
        <p:txBody>
          <a:bodyPr wrap="none" lIns="0" tIns="0" rIns="0" bIns="0" rtlCol="0" anchor="t"/>
          <a:lstStyle/>
          <a:p>
            <a:pPr marL="0" indent="0" algn="l">
              <a:lnSpc>
                <a:spcPts val="1500"/>
              </a:lnSpc>
              <a:buNone/>
            </a:pPr>
            <a:r>
              <a:rPr lang="en-US" sz="2000" b="1" dirty="0">
                <a:solidFill>
                  <a:srgbClr val="D9E1FF"/>
                </a:solidFill>
                <a:latin typeface="Segoe UI" panose="020B0502040204020203" pitchFamily="34" charset="0"/>
                <a:ea typeface="Syne Bold" pitchFamily="34" charset="-122"/>
                <a:cs typeface="Segoe UI" panose="020B0502040204020203" pitchFamily="34" charset="0"/>
              </a:rPr>
              <a:t>Family-Centric Design</a:t>
            </a:r>
            <a:endParaRPr lang="en-US" sz="2000" dirty="0">
              <a:latin typeface="Segoe UI" panose="020B0502040204020203" pitchFamily="34" charset="0"/>
              <a:cs typeface="Segoe UI" panose="020B0502040204020203" pitchFamily="34" charset="0"/>
            </a:endParaRPr>
          </a:p>
        </p:txBody>
      </p:sp>
      <p:sp>
        <p:nvSpPr>
          <p:cNvPr id="27" name="Text 22"/>
          <p:cNvSpPr/>
          <p:nvPr/>
        </p:nvSpPr>
        <p:spPr>
          <a:xfrm>
            <a:off x="7616785" y="6543050"/>
            <a:ext cx="3671530" cy="423863"/>
          </a:xfrm>
          <a:prstGeom prst="rect">
            <a:avLst/>
          </a:prstGeom>
          <a:noFill/>
          <a:ln/>
        </p:spPr>
        <p:txBody>
          <a:bodyPr wrap="square" lIns="0" tIns="0" rIns="0" bIns="0" rtlCol="0" anchor="t"/>
          <a:lstStyle/>
          <a:p>
            <a:pPr marL="0" indent="0" algn="l">
              <a:lnSpc>
                <a:spcPts val="16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Ensure 5-7 seating capacity with robust comfort and safety features for family segments.</a:t>
            </a:r>
            <a:endParaRPr lang="en-US" sz="1400" dirty="0">
              <a:latin typeface="Segoe UI" panose="020B0502040204020203" pitchFamily="34" charset="0"/>
              <a:cs typeface="Segoe UI" panose="020B0502040204020203" pitchFamily="34" charset="0"/>
            </a:endParaRPr>
          </a:p>
        </p:txBody>
      </p:sp>
      <p:sp>
        <p:nvSpPr>
          <p:cNvPr id="28" name="Text 23"/>
          <p:cNvSpPr/>
          <p:nvPr/>
        </p:nvSpPr>
        <p:spPr>
          <a:xfrm>
            <a:off x="3216950" y="7486769"/>
            <a:ext cx="8196382" cy="211931"/>
          </a:xfrm>
          <a:prstGeom prst="rect">
            <a:avLst/>
          </a:prstGeom>
          <a:noFill/>
          <a:ln/>
        </p:spPr>
        <p:txBody>
          <a:bodyPr wrap="none" lIns="0" tIns="0" rIns="0" bIns="0" rtlCol="0" anchor="t"/>
          <a:lstStyle/>
          <a:p>
            <a:pPr marL="0" indent="0" algn="ctr">
              <a:lnSpc>
                <a:spcPts val="1650"/>
              </a:lnSpc>
              <a:buNone/>
            </a:pPr>
            <a:r>
              <a:rPr lang="en-US" sz="1400" dirty="0">
                <a:solidFill>
                  <a:srgbClr val="D9E1FF"/>
                </a:solidFill>
                <a:latin typeface="Segoe UI" panose="020B0502040204020203" pitchFamily="34" charset="0"/>
                <a:ea typeface="Arimo" pitchFamily="34" charset="-122"/>
                <a:cs typeface="Segoe UI" panose="020B0502040204020203" pitchFamily="34" charset="0"/>
              </a:rPr>
              <a:t>By focusing on these key areas, new car launches can effectively meet market demands and achieve significant success.</a:t>
            </a:r>
            <a:endParaRPr lang="en-US" sz="1400" dirty="0">
              <a:latin typeface="Segoe UI" panose="020B0502040204020203" pitchFamily="34" charset="0"/>
              <a:cs typeface="Segoe UI"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43840" y="558165"/>
            <a:ext cx="14142720" cy="7113151"/>
          </a:xfrm>
          <a:prstGeom prst="roundRect">
            <a:avLst>
              <a:gd name="adj" fmla="val 427"/>
            </a:avLst>
          </a:prstGeom>
          <a:solidFill>
            <a:srgbClr val="0C0A33"/>
          </a:solidFill>
          <a:ln/>
        </p:spPr>
      </p:sp>
      <p:sp>
        <p:nvSpPr>
          <p:cNvPr id="4" name="Text 2"/>
          <p:cNvSpPr/>
          <p:nvPr/>
        </p:nvSpPr>
        <p:spPr>
          <a:xfrm>
            <a:off x="1053703" y="1996083"/>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6" name="Text 4"/>
          <p:cNvSpPr/>
          <p:nvPr/>
        </p:nvSpPr>
        <p:spPr>
          <a:xfrm>
            <a:off x="1053703" y="3022640"/>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8" name="Text 6"/>
          <p:cNvSpPr/>
          <p:nvPr/>
        </p:nvSpPr>
        <p:spPr>
          <a:xfrm>
            <a:off x="1053703" y="4049197"/>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10" name="Text 8"/>
          <p:cNvSpPr/>
          <p:nvPr/>
        </p:nvSpPr>
        <p:spPr>
          <a:xfrm>
            <a:off x="1053703" y="5075753"/>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12" name="Text 10"/>
          <p:cNvSpPr/>
          <p:nvPr/>
        </p:nvSpPr>
        <p:spPr>
          <a:xfrm>
            <a:off x="1053703" y="6102310"/>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13" name="Text 11"/>
          <p:cNvSpPr/>
          <p:nvPr/>
        </p:nvSpPr>
        <p:spPr>
          <a:xfrm>
            <a:off x="1053703" y="6608445"/>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pic>
        <p:nvPicPr>
          <p:cNvPr id="14" name="Image 0" descr="preencoded.png"/>
          <p:cNvPicPr>
            <a:picLocks noChangeAspect="1"/>
          </p:cNvPicPr>
          <p:nvPr/>
        </p:nvPicPr>
        <p:blipFill>
          <a:blip r:embed="rId3"/>
          <a:stretch>
            <a:fillRect/>
          </a:stretch>
        </p:blipFill>
        <p:spPr>
          <a:xfrm>
            <a:off x="8220551" y="1342668"/>
            <a:ext cx="5363647" cy="5363647"/>
          </a:xfrm>
          <a:prstGeom prst="rect">
            <a:avLst/>
          </a:prstGeom>
        </p:spPr>
      </p:pic>
      <p:pic>
        <p:nvPicPr>
          <p:cNvPr id="15" name="Picture 14">
            <a:extLst>
              <a:ext uri="{FF2B5EF4-FFF2-40B4-BE49-F238E27FC236}">
                <a16:creationId xmlns:a16="http://schemas.microsoft.com/office/drawing/2014/main" id="{841AD2D8-EA33-2E30-3F6A-94384A1FDD00}"/>
              </a:ext>
            </a:extLst>
          </p:cNvPr>
          <p:cNvPicPr>
            <a:picLocks noChangeAspect="1"/>
          </p:cNvPicPr>
          <p:nvPr/>
        </p:nvPicPr>
        <p:blipFill>
          <a:blip r:embed="rId4"/>
          <a:stretch>
            <a:fillRect/>
          </a:stretch>
        </p:blipFill>
        <p:spPr>
          <a:xfrm>
            <a:off x="11963028" y="7601260"/>
            <a:ext cx="2667372" cy="543001"/>
          </a:xfrm>
          <a:prstGeom prst="rect">
            <a:avLst/>
          </a:prstGeom>
        </p:spPr>
      </p:pic>
      <p:sp>
        <p:nvSpPr>
          <p:cNvPr id="16" name="TextBox 15">
            <a:extLst>
              <a:ext uri="{FF2B5EF4-FFF2-40B4-BE49-F238E27FC236}">
                <a16:creationId xmlns:a16="http://schemas.microsoft.com/office/drawing/2014/main" id="{1DBA14C4-89CB-570E-9479-C9680A03E873}"/>
              </a:ext>
            </a:extLst>
          </p:cNvPr>
          <p:cNvSpPr txBox="1"/>
          <p:nvPr/>
        </p:nvSpPr>
        <p:spPr>
          <a:xfrm>
            <a:off x="910709" y="1125498"/>
            <a:ext cx="6642973" cy="830997"/>
          </a:xfrm>
          <a:prstGeom prst="rect">
            <a:avLst/>
          </a:prstGeom>
          <a:noFill/>
        </p:spPr>
        <p:txBody>
          <a:bodyPr wrap="square" rtlCol="0">
            <a:spAutoFit/>
          </a:bodyPr>
          <a:lstStyle/>
          <a:p>
            <a:r>
              <a:rPr lang="en-IN" sz="4800" b="1" i="1" dirty="0">
                <a:solidFill>
                  <a:schemeClr val="bg1"/>
                </a:solidFill>
                <a:latin typeface="Segoe UI" panose="020B0502040204020203" pitchFamily="34" charset="0"/>
                <a:cs typeface="Segoe UI" panose="020B0502040204020203" pitchFamily="34" charset="0"/>
              </a:rPr>
              <a:t>OBJECTIVE PART - 1</a:t>
            </a:r>
          </a:p>
        </p:txBody>
      </p:sp>
      <p:sp>
        <p:nvSpPr>
          <p:cNvPr id="21" name="TextBox 20">
            <a:extLst>
              <a:ext uri="{FF2B5EF4-FFF2-40B4-BE49-F238E27FC236}">
                <a16:creationId xmlns:a16="http://schemas.microsoft.com/office/drawing/2014/main" id="{738413BF-3BB1-F596-C872-E649F28F5DA2}"/>
              </a:ext>
            </a:extLst>
          </p:cNvPr>
          <p:cNvSpPr txBox="1"/>
          <p:nvPr/>
        </p:nvSpPr>
        <p:spPr>
          <a:xfrm>
            <a:off x="809863" y="2502218"/>
            <a:ext cx="6642973" cy="3970318"/>
          </a:xfrm>
          <a:prstGeom prst="rect">
            <a:avLst/>
          </a:prstGeom>
          <a:noFill/>
        </p:spPr>
        <p:txBody>
          <a:bodyPr wrap="square" rtlCol="0">
            <a:spAutoFit/>
          </a:bodyPr>
          <a:lstStyle/>
          <a:p>
            <a:r>
              <a:rPr lang="en-IN" sz="3600" b="1" i="1" dirty="0">
                <a:solidFill>
                  <a:schemeClr val="bg1"/>
                </a:solidFill>
                <a:latin typeface="Segoe UI" panose="020B0502040204020203" pitchFamily="34" charset="0"/>
                <a:cs typeface="Segoe UI" panose="020B0502040204020203" pitchFamily="34" charset="0"/>
              </a:rPr>
              <a:t>- MARKET SEGMENTATION ANALYSIS</a:t>
            </a:r>
          </a:p>
          <a:p>
            <a:endParaRPr lang="en-IN" sz="3600" b="1" i="1" dirty="0">
              <a:solidFill>
                <a:schemeClr val="bg1"/>
              </a:solidFill>
              <a:latin typeface="Segoe UI" panose="020B0502040204020203" pitchFamily="34" charset="0"/>
              <a:cs typeface="Segoe UI" panose="020B0502040204020203" pitchFamily="34" charset="0"/>
            </a:endParaRPr>
          </a:p>
          <a:p>
            <a:r>
              <a:rPr lang="en-IN" sz="3600" b="1" i="1" dirty="0">
                <a:solidFill>
                  <a:schemeClr val="bg1"/>
                </a:solidFill>
                <a:latin typeface="Segoe UI" panose="020B0502040204020203" pitchFamily="34" charset="0"/>
                <a:cs typeface="Segoe UI" panose="020B0502040204020203" pitchFamily="34" charset="0"/>
              </a:rPr>
              <a:t>- FUEL EFFICIENCY ANALYSIS</a:t>
            </a:r>
          </a:p>
          <a:p>
            <a:endParaRPr lang="en-IN" sz="3600" b="1" i="1" dirty="0">
              <a:solidFill>
                <a:schemeClr val="bg1"/>
              </a:solidFill>
              <a:latin typeface="Segoe UI" panose="020B0502040204020203" pitchFamily="34" charset="0"/>
              <a:cs typeface="Segoe UI" panose="020B0502040204020203" pitchFamily="34" charset="0"/>
            </a:endParaRPr>
          </a:p>
          <a:p>
            <a:r>
              <a:rPr lang="en-IN" sz="3600" b="1" i="1" dirty="0">
                <a:solidFill>
                  <a:schemeClr val="bg1"/>
                </a:solidFill>
                <a:latin typeface="Segoe UI" panose="020B0502040204020203" pitchFamily="34" charset="0"/>
                <a:cs typeface="Segoe UI" panose="020B0502040204020203" pitchFamily="34" charset="0"/>
              </a:rPr>
              <a:t>- PERFORMANCE AND WEIGHT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B74D1F-3657-6737-F126-1C3E2B2DC97D}"/>
              </a:ext>
            </a:extLst>
          </p:cNvPr>
          <p:cNvPicPr>
            <a:picLocks noChangeAspect="1"/>
          </p:cNvPicPr>
          <p:nvPr/>
        </p:nvPicPr>
        <p:blipFill>
          <a:blip r:embed="rId3"/>
          <a:stretch>
            <a:fillRect/>
          </a:stretch>
        </p:blipFill>
        <p:spPr>
          <a:xfrm>
            <a:off x="11963028" y="7601260"/>
            <a:ext cx="2667372" cy="543001"/>
          </a:xfrm>
          <a:prstGeom prst="rect">
            <a:avLst/>
          </a:prstGeom>
        </p:spPr>
      </p:pic>
      <p:sp>
        <p:nvSpPr>
          <p:cNvPr id="2" name="Shape 0"/>
          <p:cNvSpPr/>
          <p:nvPr/>
        </p:nvSpPr>
        <p:spPr>
          <a:xfrm>
            <a:off x="651034" y="243840"/>
            <a:ext cx="13328213" cy="7771328"/>
          </a:xfrm>
          <a:prstGeom prst="roundRect">
            <a:avLst>
              <a:gd name="adj" fmla="val 368"/>
            </a:avLst>
          </a:prstGeom>
          <a:solidFill>
            <a:srgbClr val="0C0A33"/>
          </a:solidFill>
          <a:ln/>
        </p:spPr>
      </p:sp>
      <p:sp>
        <p:nvSpPr>
          <p:cNvPr id="4" name="Text 2"/>
          <p:cNvSpPr/>
          <p:nvPr/>
        </p:nvSpPr>
        <p:spPr>
          <a:xfrm>
            <a:off x="1414224" y="2794397"/>
            <a:ext cx="2693789" cy="336709"/>
          </a:xfrm>
          <a:prstGeom prst="rect">
            <a:avLst/>
          </a:prstGeom>
          <a:noFill/>
          <a:ln/>
        </p:spPr>
        <p:txBody>
          <a:bodyPr wrap="none" lIns="0" tIns="0" rIns="0" bIns="0" rtlCol="0" anchor="t"/>
          <a:lstStyle/>
          <a:p>
            <a:pPr marL="0" indent="0" algn="l">
              <a:lnSpc>
                <a:spcPts val="2650"/>
              </a:lnSpc>
              <a:buNone/>
            </a:pPr>
            <a:r>
              <a:rPr lang="en-US" sz="2100" b="1" dirty="0">
                <a:solidFill>
                  <a:srgbClr val="FFFFFF"/>
                </a:solidFill>
                <a:latin typeface="Segoe UI" panose="020B0502040204020203" pitchFamily="34" charset="0"/>
                <a:ea typeface="Syne Bold" pitchFamily="34" charset="-122"/>
                <a:cs typeface="Segoe UI" panose="020B0502040204020203" pitchFamily="34" charset="0"/>
              </a:rPr>
              <a:t>Key Insights</a:t>
            </a:r>
            <a:endParaRPr lang="en-US" sz="2100" dirty="0">
              <a:latin typeface="Segoe UI" panose="020B0502040204020203" pitchFamily="34" charset="0"/>
              <a:cs typeface="Segoe UI" panose="020B0502040204020203" pitchFamily="34" charset="0"/>
            </a:endParaRPr>
          </a:p>
        </p:txBody>
      </p:sp>
      <p:sp>
        <p:nvSpPr>
          <p:cNvPr id="5" name="Text 3"/>
          <p:cNvSpPr/>
          <p:nvPr/>
        </p:nvSpPr>
        <p:spPr>
          <a:xfrm>
            <a:off x="1414224" y="3321844"/>
            <a:ext cx="5668089" cy="1221105"/>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Body Types:</a:t>
            </a:r>
            <a:r>
              <a:rPr lang="en-US" sz="1500" dirty="0">
                <a:solidFill>
                  <a:srgbClr val="D9E1FF"/>
                </a:solidFill>
                <a:latin typeface="Segoe UI" panose="020B0502040204020203" pitchFamily="34" charset="0"/>
                <a:ea typeface="Arimo" pitchFamily="34" charset="-122"/>
                <a:cs typeface="Segoe UI" panose="020B0502040204020203" pitchFamily="34" charset="0"/>
              </a:rPr>
              <a:t> SUVs (447 models) dominate, followed by Sedans (333) and Hatchbacks (316), indicating a strong consumer preference for versatile and rugged vehicles. Coupes (41) and MPVs (39) represent niche segments.</a:t>
            </a:r>
            <a:endParaRPr lang="en-US" sz="1500" dirty="0">
              <a:latin typeface="Segoe UI" panose="020B0502040204020203" pitchFamily="34" charset="0"/>
              <a:cs typeface="Segoe UI" panose="020B0502040204020203" pitchFamily="34" charset="0"/>
            </a:endParaRPr>
          </a:p>
        </p:txBody>
      </p:sp>
      <p:sp>
        <p:nvSpPr>
          <p:cNvPr id="6" name="Text 4"/>
          <p:cNvSpPr/>
          <p:nvPr/>
        </p:nvSpPr>
        <p:spPr>
          <a:xfrm>
            <a:off x="1414224" y="4609624"/>
            <a:ext cx="5668089" cy="1221105"/>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Fuel Types:</a:t>
            </a:r>
            <a:r>
              <a:rPr lang="en-US" sz="1500" dirty="0">
                <a:solidFill>
                  <a:srgbClr val="D9E1FF"/>
                </a:solidFill>
                <a:latin typeface="Segoe UI" panose="020B0502040204020203" pitchFamily="34" charset="0"/>
                <a:ea typeface="Arimo" pitchFamily="34" charset="-122"/>
                <a:cs typeface="Segoe UI" panose="020B0502040204020203" pitchFamily="34" charset="0"/>
              </a:rPr>
              <a:t> Petrol remains the most prevalent fuel type, especially for urban commuting. Diesel vehicles are preferred for their efficiency, particularly in larger vehicle categories and for highway driving.</a:t>
            </a:r>
            <a:endParaRPr lang="en-US" sz="1500" dirty="0">
              <a:latin typeface="Segoe UI" panose="020B0502040204020203" pitchFamily="34" charset="0"/>
              <a:cs typeface="Segoe UI" panose="020B0502040204020203" pitchFamily="34" charset="0"/>
            </a:endParaRPr>
          </a:p>
        </p:txBody>
      </p:sp>
      <p:sp>
        <p:nvSpPr>
          <p:cNvPr id="7" name="Text 5"/>
          <p:cNvSpPr/>
          <p:nvPr/>
        </p:nvSpPr>
        <p:spPr>
          <a:xfrm>
            <a:off x="1414224" y="5897404"/>
            <a:ext cx="5668089" cy="1526381"/>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Top Makes by Models:</a:t>
            </a:r>
            <a:r>
              <a:rPr lang="en-US" sz="1500" dirty="0">
                <a:solidFill>
                  <a:srgbClr val="D9E1FF"/>
                </a:solidFill>
                <a:latin typeface="Segoe UI" panose="020B0502040204020203" pitchFamily="34" charset="0"/>
                <a:ea typeface="Arimo" pitchFamily="34" charset="-122"/>
                <a:cs typeface="Segoe UI" panose="020B0502040204020203" pitchFamily="34" charset="0"/>
              </a:rPr>
              <a:t> Maruti Suzuki leads in the number of models offered, reflecting its strong market presence and diverse portfolio. Hyundai and Mahindra also feature prominently, indicating their significant contributions to the market variety.</a:t>
            </a:r>
            <a:endParaRPr lang="en-US" sz="1500" dirty="0">
              <a:latin typeface="Segoe UI" panose="020B0502040204020203" pitchFamily="34" charset="0"/>
              <a:cs typeface="Segoe UI" panose="020B0502040204020203" pitchFamily="34" charset="0"/>
            </a:endParaRPr>
          </a:p>
        </p:txBody>
      </p:sp>
      <p:sp>
        <p:nvSpPr>
          <p:cNvPr id="8" name="Text 6"/>
          <p:cNvSpPr/>
          <p:nvPr/>
        </p:nvSpPr>
        <p:spPr>
          <a:xfrm>
            <a:off x="7555468" y="2794397"/>
            <a:ext cx="3186351" cy="336709"/>
          </a:xfrm>
          <a:prstGeom prst="rect">
            <a:avLst/>
          </a:prstGeom>
          <a:noFill/>
          <a:ln/>
        </p:spPr>
        <p:txBody>
          <a:bodyPr wrap="none" lIns="0" tIns="0" rIns="0" bIns="0" rtlCol="0" anchor="t"/>
          <a:lstStyle/>
          <a:p>
            <a:pPr marL="0" indent="0" algn="l">
              <a:lnSpc>
                <a:spcPts val="2650"/>
              </a:lnSpc>
              <a:buNone/>
            </a:pPr>
            <a:r>
              <a:rPr lang="en-US" sz="2100" b="1" dirty="0">
                <a:solidFill>
                  <a:srgbClr val="FFFFFF"/>
                </a:solidFill>
                <a:latin typeface="Segoe UI" panose="020B0502040204020203" pitchFamily="34" charset="0"/>
                <a:ea typeface="Syne Bold" pitchFamily="34" charset="-122"/>
                <a:cs typeface="Segoe UI" panose="020B0502040204020203" pitchFamily="34" charset="0"/>
              </a:rPr>
              <a:t>Business Implications</a:t>
            </a:r>
            <a:endParaRPr lang="en-US" sz="2100" dirty="0">
              <a:latin typeface="Segoe UI" panose="020B0502040204020203" pitchFamily="34" charset="0"/>
              <a:cs typeface="Segoe UI" panose="020B0502040204020203" pitchFamily="34" charset="0"/>
            </a:endParaRPr>
          </a:p>
        </p:txBody>
      </p:sp>
      <p:sp>
        <p:nvSpPr>
          <p:cNvPr id="9" name="Text 7"/>
          <p:cNvSpPr/>
          <p:nvPr/>
        </p:nvSpPr>
        <p:spPr>
          <a:xfrm>
            <a:off x="7555468" y="3321844"/>
            <a:ext cx="5668089" cy="91582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Broad Appeal:</a:t>
            </a:r>
            <a:r>
              <a:rPr lang="en-US" sz="1500" dirty="0">
                <a:solidFill>
                  <a:srgbClr val="D9E1FF"/>
                </a:solidFill>
                <a:latin typeface="Segoe UI" panose="020B0502040204020203" pitchFamily="34" charset="0"/>
                <a:ea typeface="Arimo" pitchFamily="34" charset="-122"/>
                <a:cs typeface="Segoe UI" panose="020B0502040204020203" pitchFamily="34" charset="0"/>
              </a:rPr>
              <a:t> New launches should prioritize SUV or Sedan body types to capture the largest market segments and ensure broad consumer appeal.</a:t>
            </a:r>
            <a:endParaRPr lang="en-US" sz="1500" dirty="0">
              <a:latin typeface="Segoe UI" panose="020B0502040204020203" pitchFamily="34" charset="0"/>
              <a:cs typeface="Segoe UI" panose="020B0502040204020203" pitchFamily="34" charset="0"/>
            </a:endParaRPr>
          </a:p>
        </p:txBody>
      </p:sp>
      <p:sp>
        <p:nvSpPr>
          <p:cNvPr id="10" name="Text 8"/>
          <p:cNvSpPr/>
          <p:nvPr/>
        </p:nvSpPr>
        <p:spPr>
          <a:xfrm>
            <a:off x="7555468" y="4304348"/>
            <a:ext cx="5668089" cy="91582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Targeted Fuel Options:</a:t>
            </a:r>
            <a:r>
              <a:rPr lang="en-US" sz="1500" dirty="0">
                <a:solidFill>
                  <a:srgbClr val="D9E1FF"/>
                </a:solidFill>
                <a:latin typeface="Segoe UI" panose="020B0502040204020203" pitchFamily="34" charset="0"/>
                <a:ea typeface="Arimo" pitchFamily="34" charset="-122"/>
                <a:cs typeface="Segoe UI" panose="020B0502040204020203" pitchFamily="34" charset="0"/>
              </a:rPr>
              <a:t> Develop Petrol variants for city commuters and Diesel options for consumers who prioritize long-haul efficiency.</a:t>
            </a:r>
            <a:endParaRPr lang="en-US" sz="1500" dirty="0">
              <a:latin typeface="Segoe UI" panose="020B0502040204020203" pitchFamily="34" charset="0"/>
              <a:cs typeface="Segoe UI" panose="020B0502040204020203" pitchFamily="34" charset="0"/>
            </a:endParaRPr>
          </a:p>
        </p:txBody>
      </p:sp>
      <p:sp>
        <p:nvSpPr>
          <p:cNvPr id="11" name="Text 9"/>
          <p:cNvSpPr/>
          <p:nvPr/>
        </p:nvSpPr>
        <p:spPr>
          <a:xfrm>
            <a:off x="7555468" y="5286851"/>
            <a:ext cx="5668089" cy="91582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8061FF"/>
                </a:solidFill>
                <a:latin typeface="Segoe UI" panose="020B0502040204020203" pitchFamily="34" charset="0"/>
                <a:ea typeface="Arimo" pitchFamily="34" charset="-122"/>
                <a:cs typeface="Segoe UI" panose="020B0502040204020203" pitchFamily="34" charset="0"/>
              </a:rPr>
              <a:t>Affordability Focus:</a:t>
            </a:r>
            <a:r>
              <a:rPr lang="en-US" sz="1500" dirty="0">
                <a:solidFill>
                  <a:srgbClr val="D9E1FF"/>
                </a:solidFill>
                <a:latin typeface="Segoe UI" panose="020B0502040204020203" pitchFamily="34" charset="0"/>
                <a:ea typeface="Arimo" pitchFamily="34" charset="-122"/>
                <a:cs typeface="Segoe UI" panose="020B0502040204020203" pitchFamily="34" charset="0"/>
              </a:rPr>
              <a:t> Consider pricing strategies and feature sets that align with the affordability and value propositions offered by market leaders like Maruti Suzuki and Hyundai.</a:t>
            </a:r>
            <a:endParaRPr lang="en-US" sz="1500"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49C13783-F9DB-9989-8361-96B4258C0212}"/>
              </a:ext>
            </a:extLst>
          </p:cNvPr>
          <p:cNvSpPr txBox="1"/>
          <p:nvPr/>
        </p:nvSpPr>
        <p:spPr>
          <a:xfrm>
            <a:off x="1117368" y="451872"/>
            <a:ext cx="12734099" cy="2308324"/>
          </a:xfrm>
          <a:prstGeom prst="rect">
            <a:avLst/>
          </a:prstGeom>
          <a:noFill/>
        </p:spPr>
        <p:txBody>
          <a:bodyPr wrap="square" rtlCol="0">
            <a:spAutoFit/>
          </a:bodyPr>
          <a:lstStyle/>
          <a:p>
            <a:r>
              <a:rPr lang="en-IN" sz="7200" b="1" i="1" dirty="0">
                <a:solidFill>
                  <a:schemeClr val="bg1"/>
                </a:solidFill>
                <a:latin typeface="Segoe UI" panose="020B0502040204020203" pitchFamily="34" charset="0"/>
                <a:cs typeface="Segoe UI" panose="020B0502040204020203" pitchFamily="34" charset="0"/>
              </a:rPr>
              <a:t>MARKET SEGMENTATION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2193846" y="243840"/>
            <a:ext cx="10242590" cy="7813238"/>
          </a:xfrm>
          <a:prstGeom prst="roundRect">
            <a:avLst>
              <a:gd name="adj" fmla="val 282"/>
            </a:avLst>
          </a:prstGeom>
          <a:solidFill>
            <a:srgbClr val="0C0A33"/>
          </a:solidFill>
          <a:ln/>
        </p:spPr>
      </p:sp>
      <p:pic>
        <p:nvPicPr>
          <p:cNvPr id="5" name="Image 0" descr="preencoded.png"/>
          <p:cNvPicPr>
            <a:picLocks noChangeAspect="1"/>
          </p:cNvPicPr>
          <p:nvPr/>
        </p:nvPicPr>
        <p:blipFill>
          <a:blip r:embed="rId3"/>
          <a:stretch>
            <a:fillRect/>
          </a:stretch>
        </p:blipFill>
        <p:spPr>
          <a:xfrm>
            <a:off x="2780348" y="1825228"/>
            <a:ext cx="4355902" cy="2439233"/>
          </a:xfrm>
          <a:prstGeom prst="rect">
            <a:avLst/>
          </a:prstGeom>
        </p:spPr>
      </p:pic>
      <p:pic>
        <p:nvPicPr>
          <p:cNvPr id="7" name="Image 1" descr="preencoded.png"/>
          <p:cNvPicPr>
            <a:picLocks noChangeAspect="1"/>
          </p:cNvPicPr>
          <p:nvPr/>
        </p:nvPicPr>
        <p:blipFill>
          <a:blip r:embed="rId4"/>
          <a:stretch>
            <a:fillRect/>
          </a:stretch>
        </p:blipFill>
        <p:spPr>
          <a:xfrm>
            <a:off x="7501533" y="1825228"/>
            <a:ext cx="4355902" cy="2262068"/>
          </a:xfrm>
          <a:prstGeom prst="rect">
            <a:avLst/>
          </a:prstGeom>
        </p:spPr>
      </p:pic>
      <p:sp>
        <p:nvSpPr>
          <p:cNvPr id="8" name="Shape 4"/>
          <p:cNvSpPr/>
          <p:nvPr/>
        </p:nvSpPr>
        <p:spPr>
          <a:xfrm>
            <a:off x="7885748" y="4117777"/>
            <a:ext cx="146566" cy="146566"/>
          </a:xfrm>
          <a:prstGeom prst="roundRect">
            <a:avLst>
              <a:gd name="adj" fmla="val 12478"/>
            </a:avLst>
          </a:prstGeom>
          <a:solidFill>
            <a:srgbClr val="8061FF"/>
          </a:solidFill>
          <a:ln/>
        </p:spPr>
      </p:sp>
      <p:sp>
        <p:nvSpPr>
          <p:cNvPr id="9" name="Text 5"/>
          <p:cNvSpPr/>
          <p:nvPr/>
        </p:nvSpPr>
        <p:spPr>
          <a:xfrm>
            <a:off x="8093273" y="4117777"/>
            <a:ext cx="382905" cy="146685"/>
          </a:xfrm>
          <a:prstGeom prst="rect">
            <a:avLst/>
          </a:prstGeom>
          <a:noFill/>
          <a:ln/>
        </p:spPr>
        <p:txBody>
          <a:bodyPr wrap="none" lIns="0" tIns="0" rIns="0" bIns="0" rtlCol="0" anchor="t"/>
          <a:lstStyle/>
          <a:p>
            <a:pPr marL="0" indent="0" algn="l">
              <a:lnSpc>
                <a:spcPts val="115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Petrol</a:t>
            </a:r>
            <a:endParaRPr lang="en-US" sz="1150" dirty="0">
              <a:latin typeface="Segoe UI" panose="020B0502040204020203" pitchFamily="34" charset="0"/>
              <a:cs typeface="Segoe UI" panose="020B0502040204020203" pitchFamily="34" charset="0"/>
            </a:endParaRPr>
          </a:p>
        </p:txBody>
      </p:sp>
      <p:sp>
        <p:nvSpPr>
          <p:cNvPr id="10" name="Shape 6"/>
          <p:cNvSpPr/>
          <p:nvPr/>
        </p:nvSpPr>
        <p:spPr>
          <a:xfrm>
            <a:off x="8808482" y="4117777"/>
            <a:ext cx="146566" cy="146566"/>
          </a:xfrm>
          <a:prstGeom prst="roundRect">
            <a:avLst>
              <a:gd name="adj" fmla="val 12478"/>
            </a:avLst>
          </a:prstGeom>
          <a:solidFill>
            <a:srgbClr val="BA61FF"/>
          </a:solidFill>
          <a:ln/>
        </p:spPr>
      </p:sp>
      <p:sp>
        <p:nvSpPr>
          <p:cNvPr id="11" name="Text 7"/>
          <p:cNvSpPr/>
          <p:nvPr/>
        </p:nvSpPr>
        <p:spPr>
          <a:xfrm>
            <a:off x="9016008" y="4117777"/>
            <a:ext cx="407313" cy="146685"/>
          </a:xfrm>
          <a:prstGeom prst="rect">
            <a:avLst/>
          </a:prstGeom>
          <a:noFill/>
          <a:ln/>
        </p:spPr>
        <p:txBody>
          <a:bodyPr wrap="none" lIns="0" tIns="0" rIns="0" bIns="0" rtlCol="0" anchor="t"/>
          <a:lstStyle/>
          <a:p>
            <a:pPr marL="0" indent="0" algn="l">
              <a:lnSpc>
                <a:spcPts val="115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Diesel</a:t>
            </a:r>
            <a:endParaRPr lang="en-US" sz="1150" dirty="0">
              <a:latin typeface="Segoe UI" panose="020B0502040204020203" pitchFamily="34" charset="0"/>
              <a:cs typeface="Segoe UI" panose="020B0502040204020203" pitchFamily="34" charset="0"/>
            </a:endParaRPr>
          </a:p>
        </p:txBody>
      </p:sp>
      <p:sp>
        <p:nvSpPr>
          <p:cNvPr id="12" name="Shape 8"/>
          <p:cNvSpPr/>
          <p:nvPr/>
        </p:nvSpPr>
        <p:spPr>
          <a:xfrm>
            <a:off x="9898856" y="4117777"/>
            <a:ext cx="146566" cy="146566"/>
          </a:xfrm>
          <a:prstGeom prst="roundRect">
            <a:avLst>
              <a:gd name="adj" fmla="val 12478"/>
            </a:avLst>
          </a:prstGeom>
          <a:solidFill>
            <a:srgbClr val="61B6FF"/>
          </a:solidFill>
          <a:ln/>
        </p:spPr>
      </p:sp>
      <p:sp>
        <p:nvSpPr>
          <p:cNvPr id="13" name="Text 9"/>
          <p:cNvSpPr/>
          <p:nvPr/>
        </p:nvSpPr>
        <p:spPr>
          <a:xfrm>
            <a:off x="10106382" y="4117777"/>
            <a:ext cx="480536" cy="146685"/>
          </a:xfrm>
          <a:prstGeom prst="rect">
            <a:avLst/>
          </a:prstGeom>
          <a:noFill/>
          <a:ln/>
        </p:spPr>
        <p:txBody>
          <a:bodyPr wrap="none" lIns="0" tIns="0" rIns="0" bIns="0" rtlCol="0" anchor="t"/>
          <a:lstStyle/>
          <a:p>
            <a:pPr marL="0" indent="0" algn="l">
              <a:lnSpc>
                <a:spcPts val="115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Electric</a:t>
            </a:r>
            <a:endParaRPr lang="en-US" sz="1150" dirty="0">
              <a:latin typeface="Segoe UI" panose="020B0502040204020203" pitchFamily="34" charset="0"/>
              <a:cs typeface="Segoe UI" panose="020B0502040204020203" pitchFamily="34" charset="0"/>
            </a:endParaRPr>
          </a:p>
        </p:txBody>
      </p:sp>
      <p:sp>
        <p:nvSpPr>
          <p:cNvPr id="14" name="Shape 10"/>
          <p:cNvSpPr/>
          <p:nvPr/>
        </p:nvSpPr>
        <p:spPr>
          <a:xfrm>
            <a:off x="10882670" y="4117777"/>
            <a:ext cx="146566" cy="146566"/>
          </a:xfrm>
          <a:prstGeom prst="roundRect">
            <a:avLst>
              <a:gd name="adj" fmla="val 12478"/>
            </a:avLst>
          </a:prstGeom>
          <a:solidFill>
            <a:srgbClr val="617CFF"/>
          </a:solidFill>
          <a:ln/>
        </p:spPr>
      </p:sp>
      <p:sp>
        <p:nvSpPr>
          <p:cNvPr id="15" name="Text 11"/>
          <p:cNvSpPr/>
          <p:nvPr/>
        </p:nvSpPr>
        <p:spPr>
          <a:xfrm>
            <a:off x="11090196" y="4117777"/>
            <a:ext cx="423624" cy="146685"/>
          </a:xfrm>
          <a:prstGeom prst="rect">
            <a:avLst/>
          </a:prstGeom>
          <a:noFill/>
          <a:ln/>
        </p:spPr>
        <p:txBody>
          <a:bodyPr wrap="none" lIns="0" tIns="0" rIns="0" bIns="0" rtlCol="0" anchor="t"/>
          <a:lstStyle/>
          <a:p>
            <a:pPr marL="0" indent="0" algn="l">
              <a:lnSpc>
                <a:spcPts val="115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Hybrid</a:t>
            </a:r>
            <a:endParaRPr lang="en-US" sz="1150" dirty="0">
              <a:latin typeface="Segoe UI" panose="020B0502040204020203" pitchFamily="34" charset="0"/>
              <a:cs typeface="Segoe UI" panose="020B0502040204020203" pitchFamily="34" charset="0"/>
            </a:endParaRPr>
          </a:p>
        </p:txBody>
      </p:sp>
      <p:sp>
        <p:nvSpPr>
          <p:cNvPr id="16" name="Text 12"/>
          <p:cNvSpPr/>
          <p:nvPr/>
        </p:nvSpPr>
        <p:spPr>
          <a:xfrm>
            <a:off x="2780348" y="4649272"/>
            <a:ext cx="2583656" cy="215622"/>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Segoe UI" panose="020B0502040204020203" pitchFamily="34" charset="0"/>
                <a:ea typeface="Syne Bold" pitchFamily="34" charset="-122"/>
                <a:cs typeface="Segoe UI" panose="020B0502040204020203" pitchFamily="34" charset="0"/>
              </a:rPr>
              <a:t>Top Makes by Model Count</a:t>
            </a:r>
            <a:endParaRPr lang="en-US" sz="1350" dirty="0">
              <a:latin typeface="Segoe UI" panose="020B0502040204020203" pitchFamily="34" charset="0"/>
              <a:cs typeface="Segoe UI" panose="020B0502040204020203" pitchFamily="34" charset="0"/>
            </a:endParaRPr>
          </a:p>
        </p:txBody>
      </p:sp>
      <p:sp>
        <p:nvSpPr>
          <p:cNvPr id="17" name="Shape 13"/>
          <p:cNvSpPr/>
          <p:nvPr/>
        </p:nvSpPr>
        <p:spPr>
          <a:xfrm>
            <a:off x="2780348" y="5084802"/>
            <a:ext cx="9069586" cy="2569131"/>
          </a:xfrm>
          <a:prstGeom prst="roundRect">
            <a:avLst>
              <a:gd name="adj" fmla="val 856"/>
            </a:avLst>
          </a:prstGeom>
          <a:noFill/>
          <a:ln w="7620">
            <a:solidFill>
              <a:srgbClr val="FFFFFF">
                <a:alpha val="24000"/>
              </a:srgbClr>
            </a:solidFill>
            <a:prstDash val="solid"/>
          </a:ln>
        </p:spPr>
      </p:sp>
      <p:sp>
        <p:nvSpPr>
          <p:cNvPr id="18" name="Shape 14"/>
          <p:cNvSpPr/>
          <p:nvPr/>
        </p:nvSpPr>
        <p:spPr>
          <a:xfrm>
            <a:off x="2787968" y="5092422"/>
            <a:ext cx="9054346" cy="425648"/>
          </a:xfrm>
          <a:prstGeom prst="rect">
            <a:avLst/>
          </a:prstGeom>
          <a:solidFill>
            <a:srgbClr val="FFFFFF">
              <a:alpha val="4000"/>
            </a:srgbClr>
          </a:solidFill>
          <a:ln/>
        </p:spPr>
      </p:sp>
      <p:sp>
        <p:nvSpPr>
          <p:cNvPr id="19" name="Text 15"/>
          <p:cNvSpPr/>
          <p:nvPr/>
        </p:nvSpPr>
        <p:spPr>
          <a:xfrm>
            <a:off x="2934772" y="5187910"/>
            <a:ext cx="2690932" cy="234672"/>
          </a:xfrm>
          <a:prstGeom prst="rect">
            <a:avLst/>
          </a:prstGeom>
          <a:noFill/>
          <a:ln/>
        </p:spPr>
        <p:txBody>
          <a:bodyPr wrap="none" lIns="0" tIns="0" rIns="0" bIns="0" rtlCol="0" anchor="t"/>
          <a:lstStyle/>
          <a:p>
            <a:pPr marL="0" indent="0" algn="l">
              <a:lnSpc>
                <a:spcPts val="1800"/>
              </a:lnSpc>
              <a:buNone/>
            </a:pPr>
            <a:r>
              <a:rPr lang="en-US" sz="1150" b="1" dirty="0">
                <a:solidFill>
                  <a:srgbClr val="D9E1FF"/>
                </a:solidFill>
                <a:latin typeface="Segoe UI" panose="020B0502040204020203" pitchFamily="34" charset="0"/>
                <a:ea typeface="Arimo" pitchFamily="34" charset="-122"/>
                <a:cs typeface="Segoe UI" panose="020B0502040204020203" pitchFamily="34" charset="0"/>
              </a:rPr>
              <a:t>Make</a:t>
            </a:r>
            <a:endParaRPr lang="en-US" sz="1150" dirty="0">
              <a:latin typeface="Segoe UI" panose="020B0502040204020203" pitchFamily="34" charset="0"/>
              <a:cs typeface="Segoe UI" panose="020B0502040204020203" pitchFamily="34" charset="0"/>
            </a:endParaRPr>
          </a:p>
        </p:txBody>
      </p:sp>
      <p:sp>
        <p:nvSpPr>
          <p:cNvPr id="20" name="Text 16"/>
          <p:cNvSpPr/>
          <p:nvPr/>
        </p:nvSpPr>
        <p:spPr>
          <a:xfrm>
            <a:off x="5926455" y="5187910"/>
            <a:ext cx="2687122" cy="234672"/>
          </a:xfrm>
          <a:prstGeom prst="rect">
            <a:avLst/>
          </a:prstGeom>
          <a:noFill/>
          <a:ln/>
        </p:spPr>
        <p:txBody>
          <a:bodyPr wrap="none" lIns="0" tIns="0" rIns="0" bIns="0" rtlCol="0" anchor="t"/>
          <a:lstStyle/>
          <a:p>
            <a:pPr marL="0" indent="0" algn="l">
              <a:lnSpc>
                <a:spcPts val="1800"/>
              </a:lnSpc>
              <a:buNone/>
            </a:pPr>
            <a:r>
              <a:rPr lang="en-US" sz="1150" b="1" dirty="0">
                <a:solidFill>
                  <a:srgbClr val="D9E1FF"/>
                </a:solidFill>
                <a:latin typeface="Segoe UI" panose="020B0502040204020203" pitchFamily="34" charset="0"/>
                <a:ea typeface="Arimo" pitchFamily="34" charset="-122"/>
                <a:cs typeface="Segoe UI" panose="020B0502040204020203" pitchFamily="34" charset="0"/>
              </a:rPr>
              <a:t>Number of Models</a:t>
            </a:r>
            <a:endParaRPr lang="en-US" sz="1150" dirty="0">
              <a:latin typeface="Segoe UI" panose="020B0502040204020203" pitchFamily="34" charset="0"/>
              <a:cs typeface="Segoe UI" panose="020B0502040204020203" pitchFamily="34" charset="0"/>
            </a:endParaRPr>
          </a:p>
        </p:txBody>
      </p:sp>
      <p:sp>
        <p:nvSpPr>
          <p:cNvPr id="21" name="Text 17"/>
          <p:cNvSpPr/>
          <p:nvPr/>
        </p:nvSpPr>
        <p:spPr>
          <a:xfrm>
            <a:off x="8914328" y="5187910"/>
            <a:ext cx="2781419" cy="234672"/>
          </a:xfrm>
          <a:prstGeom prst="rect">
            <a:avLst/>
          </a:prstGeom>
          <a:noFill/>
          <a:ln/>
        </p:spPr>
        <p:txBody>
          <a:bodyPr wrap="none" lIns="0" tIns="0" rIns="0" bIns="0" rtlCol="0" anchor="t"/>
          <a:lstStyle/>
          <a:p>
            <a:pPr marL="0" indent="0" algn="l">
              <a:lnSpc>
                <a:spcPts val="1800"/>
              </a:lnSpc>
              <a:buNone/>
            </a:pPr>
            <a:r>
              <a:rPr lang="en-US" sz="1150" b="1" dirty="0">
                <a:solidFill>
                  <a:srgbClr val="D9E1FF"/>
                </a:solidFill>
                <a:latin typeface="Segoe UI" panose="020B0502040204020203" pitchFamily="34" charset="0"/>
                <a:ea typeface="Arimo" pitchFamily="34" charset="-122"/>
                <a:cs typeface="Segoe UI" panose="020B0502040204020203" pitchFamily="34" charset="0"/>
              </a:rPr>
              <a:t>Market Share (%)</a:t>
            </a:r>
            <a:endParaRPr lang="en-US" sz="1150" dirty="0">
              <a:latin typeface="Segoe UI" panose="020B0502040204020203" pitchFamily="34" charset="0"/>
              <a:cs typeface="Segoe UI" panose="020B0502040204020203" pitchFamily="34" charset="0"/>
            </a:endParaRPr>
          </a:p>
        </p:txBody>
      </p:sp>
      <p:sp>
        <p:nvSpPr>
          <p:cNvPr id="22" name="Shape 18"/>
          <p:cNvSpPr/>
          <p:nvPr/>
        </p:nvSpPr>
        <p:spPr>
          <a:xfrm>
            <a:off x="2787968" y="5518071"/>
            <a:ext cx="9054346" cy="425648"/>
          </a:xfrm>
          <a:prstGeom prst="rect">
            <a:avLst/>
          </a:prstGeom>
          <a:solidFill>
            <a:srgbClr val="000000">
              <a:alpha val="4000"/>
            </a:srgbClr>
          </a:solidFill>
          <a:ln/>
        </p:spPr>
      </p:sp>
      <p:sp>
        <p:nvSpPr>
          <p:cNvPr id="23" name="Text 19"/>
          <p:cNvSpPr/>
          <p:nvPr/>
        </p:nvSpPr>
        <p:spPr>
          <a:xfrm>
            <a:off x="2934772" y="5613559"/>
            <a:ext cx="269093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Maruti Suzuki</a:t>
            </a:r>
            <a:endParaRPr lang="en-US" sz="1150" dirty="0">
              <a:latin typeface="Segoe UI" panose="020B0502040204020203" pitchFamily="34" charset="0"/>
              <a:cs typeface="Segoe UI" panose="020B0502040204020203" pitchFamily="34" charset="0"/>
            </a:endParaRPr>
          </a:p>
        </p:txBody>
      </p:sp>
      <p:sp>
        <p:nvSpPr>
          <p:cNvPr id="24" name="Text 20"/>
          <p:cNvSpPr/>
          <p:nvPr/>
        </p:nvSpPr>
        <p:spPr>
          <a:xfrm>
            <a:off x="5926455" y="5613559"/>
            <a:ext cx="268712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150</a:t>
            </a:r>
            <a:endParaRPr lang="en-US" sz="1150" dirty="0">
              <a:latin typeface="Segoe UI" panose="020B0502040204020203" pitchFamily="34" charset="0"/>
              <a:cs typeface="Segoe UI" panose="020B0502040204020203" pitchFamily="34" charset="0"/>
            </a:endParaRPr>
          </a:p>
        </p:txBody>
      </p:sp>
      <p:sp>
        <p:nvSpPr>
          <p:cNvPr id="25" name="Text 21"/>
          <p:cNvSpPr/>
          <p:nvPr/>
        </p:nvSpPr>
        <p:spPr>
          <a:xfrm>
            <a:off x="8914328" y="5613559"/>
            <a:ext cx="2781419"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25</a:t>
            </a:r>
            <a:endParaRPr lang="en-US" sz="1150" dirty="0">
              <a:latin typeface="Segoe UI" panose="020B0502040204020203" pitchFamily="34" charset="0"/>
              <a:cs typeface="Segoe UI" panose="020B0502040204020203" pitchFamily="34" charset="0"/>
            </a:endParaRPr>
          </a:p>
        </p:txBody>
      </p:sp>
      <p:sp>
        <p:nvSpPr>
          <p:cNvPr id="26" name="Shape 22"/>
          <p:cNvSpPr/>
          <p:nvPr/>
        </p:nvSpPr>
        <p:spPr>
          <a:xfrm>
            <a:off x="2787968" y="5943719"/>
            <a:ext cx="9054346" cy="425648"/>
          </a:xfrm>
          <a:prstGeom prst="rect">
            <a:avLst/>
          </a:prstGeom>
          <a:solidFill>
            <a:srgbClr val="FFFFFF">
              <a:alpha val="4000"/>
            </a:srgbClr>
          </a:solidFill>
          <a:ln/>
        </p:spPr>
      </p:sp>
      <p:sp>
        <p:nvSpPr>
          <p:cNvPr id="27" name="Text 23"/>
          <p:cNvSpPr/>
          <p:nvPr/>
        </p:nvSpPr>
        <p:spPr>
          <a:xfrm>
            <a:off x="2934772" y="6039207"/>
            <a:ext cx="269093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Hyundai</a:t>
            </a:r>
            <a:endParaRPr lang="en-US" sz="1150" dirty="0">
              <a:latin typeface="Segoe UI" panose="020B0502040204020203" pitchFamily="34" charset="0"/>
              <a:cs typeface="Segoe UI" panose="020B0502040204020203" pitchFamily="34" charset="0"/>
            </a:endParaRPr>
          </a:p>
        </p:txBody>
      </p:sp>
      <p:sp>
        <p:nvSpPr>
          <p:cNvPr id="28" name="Text 24"/>
          <p:cNvSpPr/>
          <p:nvPr/>
        </p:nvSpPr>
        <p:spPr>
          <a:xfrm>
            <a:off x="5926455" y="6039207"/>
            <a:ext cx="268712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120</a:t>
            </a:r>
            <a:endParaRPr lang="en-US" sz="1150" dirty="0">
              <a:latin typeface="Segoe UI" panose="020B0502040204020203" pitchFamily="34" charset="0"/>
              <a:cs typeface="Segoe UI" panose="020B0502040204020203" pitchFamily="34" charset="0"/>
            </a:endParaRPr>
          </a:p>
        </p:txBody>
      </p:sp>
      <p:sp>
        <p:nvSpPr>
          <p:cNvPr id="29" name="Text 25"/>
          <p:cNvSpPr/>
          <p:nvPr/>
        </p:nvSpPr>
        <p:spPr>
          <a:xfrm>
            <a:off x="8914328" y="6039207"/>
            <a:ext cx="2781419"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20</a:t>
            </a:r>
            <a:endParaRPr lang="en-US" sz="1150" dirty="0">
              <a:latin typeface="Segoe UI" panose="020B0502040204020203" pitchFamily="34" charset="0"/>
              <a:cs typeface="Segoe UI" panose="020B0502040204020203" pitchFamily="34" charset="0"/>
            </a:endParaRPr>
          </a:p>
        </p:txBody>
      </p:sp>
      <p:sp>
        <p:nvSpPr>
          <p:cNvPr id="30" name="Shape 26"/>
          <p:cNvSpPr/>
          <p:nvPr/>
        </p:nvSpPr>
        <p:spPr>
          <a:xfrm>
            <a:off x="2787968" y="6369368"/>
            <a:ext cx="9054346" cy="425648"/>
          </a:xfrm>
          <a:prstGeom prst="rect">
            <a:avLst/>
          </a:prstGeom>
          <a:solidFill>
            <a:srgbClr val="000000">
              <a:alpha val="4000"/>
            </a:srgbClr>
          </a:solidFill>
          <a:ln/>
        </p:spPr>
      </p:sp>
      <p:sp>
        <p:nvSpPr>
          <p:cNvPr id="31" name="Text 27"/>
          <p:cNvSpPr/>
          <p:nvPr/>
        </p:nvSpPr>
        <p:spPr>
          <a:xfrm>
            <a:off x="2934772" y="6464856"/>
            <a:ext cx="269093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Mahindra</a:t>
            </a:r>
            <a:endParaRPr lang="en-US" sz="1150" dirty="0">
              <a:latin typeface="Segoe UI" panose="020B0502040204020203" pitchFamily="34" charset="0"/>
              <a:cs typeface="Segoe UI" panose="020B0502040204020203" pitchFamily="34" charset="0"/>
            </a:endParaRPr>
          </a:p>
        </p:txBody>
      </p:sp>
      <p:sp>
        <p:nvSpPr>
          <p:cNvPr id="32" name="Text 28"/>
          <p:cNvSpPr/>
          <p:nvPr/>
        </p:nvSpPr>
        <p:spPr>
          <a:xfrm>
            <a:off x="5926455" y="6464856"/>
            <a:ext cx="268712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90</a:t>
            </a:r>
            <a:endParaRPr lang="en-US" sz="1150" dirty="0">
              <a:latin typeface="Segoe UI" panose="020B0502040204020203" pitchFamily="34" charset="0"/>
              <a:cs typeface="Segoe UI" panose="020B0502040204020203" pitchFamily="34" charset="0"/>
            </a:endParaRPr>
          </a:p>
        </p:txBody>
      </p:sp>
      <p:sp>
        <p:nvSpPr>
          <p:cNvPr id="33" name="Text 29"/>
          <p:cNvSpPr/>
          <p:nvPr/>
        </p:nvSpPr>
        <p:spPr>
          <a:xfrm>
            <a:off x="8914328" y="6464856"/>
            <a:ext cx="2781419"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15</a:t>
            </a:r>
            <a:endParaRPr lang="en-US" sz="1150" dirty="0">
              <a:latin typeface="Segoe UI" panose="020B0502040204020203" pitchFamily="34" charset="0"/>
              <a:cs typeface="Segoe UI" panose="020B0502040204020203" pitchFamily="34" charset="0"/>
            </a:endParaRPr>
          </a:p>
        </p:txBody>
      </p:sp>
      <p:sp>
        <p:nvSpPr>
          <p:cNvPr id="34" name="Shape 30"/>
          <p:cNvSpPr/>
          <p:nvPr/>
        </p:nvSpPr>
        <p:spPr>
          <a:xfrm>
            <a:off x="2787968" y="6795016"/>
            <a:ext cx="9054346" cy="425648"/>
          </a:xfrm>
          <a:prstGeom prst="rect">
            <a:avLst/>
          </a:prstGeom>
          <a:solidFill>
            <a:srgbClr val="FFFFFF">
              <a:alpha val="4000"/>
            </a:srgbClr>
          </a:solidFill>
          <a:ln/>
        </p:spPr>
      </p:sp>
      <p:sp>
        <p:nvSpPr>
          <p:cNvPr id="35" name="Text 31"/>
          <p:cNvSpPr/>
          <p:nvPr/>
        </p:nvSpPr>
        <p:spPr>
          <a:xfrm>
            <a:off x="2934772" y="6890504"/>
            <a:ext cx="269093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Tata</a:t>
            </a:r>
            <a:endParaRPr lang="en-US" sz="1150" dirty="0">
              <a:latin typeface="Segoe UI" panose="020B0502040204020203" pitchFamily="34" charset="0"/>
              <a:cs typeface="Segoe UI" panose="020B0502040204020203" pitchFamily="34" charset="0"/>
            </a:endParaRPr>
          </a:p>
        </p:txBody>
      </p:sp>
      <p:sp>
        <p:nvSpPr>
          <p:cNvPr id="36" name="Text 32"/>
          <p:cNvSpPr/>
          <p:nvPr/>
        </p:nvSpPr>
        <p:spPr>
          <a:xfrm>
            <a:off x="5926455" y="6890504"/>
            <a:ext cx="268712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75</a:t>
            </a:r>
            <a:endParaRPr lang="en-US" sz="1150" dirty="0">
              <a:latin typeface="Segoe UI" panose="020B0502040204020203" pitchFamily="34" charset="0"/>
              <a:cs typeface="Segoe UI" panose="020B0502040204020203" pitchFamily="34" charset="0"/>
            </a:endParaRPr>
          </a:p>
        </p:txBody>
      </p:sp>
      <p:sp>
        <p:nvSpPr>
          <p:cNvPr id="37" name="Text 33"/>
          <p:cNvSpPr/>
          <p:nvPr/>
        </p:nvSpPr>
        <p:spPr>
          <a:xfrm>
            <a:off x="8914328" y="6890504"/>
            <a:ext cx="2781419"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12.5</a:t>
            </a:r>
            <a:endParaRPr lang="en-US" sz="1150" dirty="0">
              <a:latin typeface="Segoe UI" panose="020B0502040204020203" pitchFamily="34" charset="0"/>
              <a:cs typeface="Segoe UI" panose="020B0502040204020203" pitchFamily="34" charset="0"/>
            </a:endParaRPr>
          </a:p>
        </p:txBody>
      </p:sp>
      <p:sp>
        <p:nvSpPr>
          <p:cNvPr id="38" name="Shape 34"/>
          <p:cNvSpPr/>
          <p:nvPr/>
        </p:nvSpPr>
        <p:spPr>
          <a:xfrm>
            <a:off x="2787968" y="7220664"/>
            <a:ext cx="9054346" cy="425648"/>
          </a:xfrm>
          <a:prstGeom prst="rect">
            <a:avLst/>
          </a:prstGeom>
          <a:solidFill>
            <a:srgbClr val="000000">
              <a:alpha val="4000"/>
            </a:srgbClr>
          </a:solidFill>
          <a:ln/>
        </p:spPr>
      </p:sp>
      <p:sp>
        <p:nvSpPr>
          <p:cNvPr id="39" name="Text 35"/>
          <p:cNvSpPr/>
          <p:nvPr/>
        </p:nvSpPr>
        <p:spPr>
          <a:xfrm>
            <a:off x="2934772" y="7316153"/>
            <a:ext cx="269093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Honda</a:t>
            </a:r>
            <a:endParaRPr lang="en-US" sz="1150" dirty="0">
              <a:latin typeface="Segoe UI" panose="020B0502040204020203" pitchFamily="34" charset="0"/>
              <a:cs typeface="Segoe UI" panose="020B0502040204020203" pitchFamily="34" charset="0"/>
            </a:endParaRPr>
          </a:p>
        </p:txBody>
      </p:sp>
      <p:sp>
        <p:nvSpPr>
          <p:cNvPr id="40" name="Text 36"/>
          <p:cNvSpPr/>
          <p:nvPr/>
        </p:nvSpPr>
        <p:spPr>
          <a:xfrm>
            <a:off x="5926455" y="7316153"/>
            <a:ext cx="2687122"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60</a:t>
            </a:r>
            <a:endParaRPr lang="en-US" sz="1150" dirty="0">
              <a:latin typeface="Segoe UI" panose="020B0502040204020203" pitchFamily="34" charset="0"/>
              <a:cs typeface="Segoe UI" panose="020B0502040204020203" pitchFamily="34" charset="0"/>
            </a:endParaRPr>
          </a:p>
        </p:txBody>
      </p:sp>
      <p:sp>
        <p:nvSpPr>
          <p:cNvPr id="41" name="Text 37"/>
          <p:cNvSpPr/>
          <p:nvPr/>
        </p:nvSpPr>
        <p:spPr>
          <a:xfrm>
            <a:off x="8914328" y="7316153"/>
            <a:ext cx="2781419" cy="234672"/>
          </a:xfrm>
          <a:prstGeom prst="rect">
            <a:avLst/>
          </a:prstGeom>
          <a:noFill/>
          <a:ln/>
        </p:spPr>
        <p:txBody>
          <a:bodyPr wrap="none" lIns="0" tIns="0" rIns="0" bIns="0" rtlCol="0" anchor="t"/>
          <a:lstStyle/>
          <a:p>
            <a:pPr marL="0" indent="0" algn="l">
              <a:lnSpc>
                <a:spcPts val="1800"/>
              </a:lnSpc>
              <a:buNone/>
            </a:pPr>
            <a:r>
              <a:rPr lang="en-US" sz="1150" dirty="0">
                <a:solidFill>
                  <a:srgbClr val="D9E1FF"/>
                </a:solidFill>
                <a:latin typeface="Segoe UI" panose="020B0502040204020203" pitchFamily="34" charset="0"/>
                <a:ea typeface="Arimo" pitchFamily="34" charset="-122"/>
                <a:cs typeface="Segoe UI" panose="020B0502040204020203" pitchFamily="34" charset="0"/>
              </a:rPr>
              <a:t>10</a:t>
            </a:r>
            <a:endParaRPr lang="en-US" sz="1150" dirty="0">
              <a:latin typeface="Segoe UI" panose="020B0502040204020203" pitchFamily="34" charset="0"/>
              <a:cs typeface="Segoe UI" panose="020B0502040204020203" pitchFamily="34" charset="0"/>
            </a:endParaRPr>
          </a:p>
        </p:txBody>
      </p:sp>
      <p:pic>
        <p:nvPicPr>
          <p:cNvPr id="42" name="Picture 41">
            <a:extLst>
              <a:ext uri="{FF2B5EF4-FFF2-40B4-BE49-F238E27FC236}">
                <a16:creationId xmlns:a16="http://schemas.microsoft.com/office/drawing/2014/main" id="{497A11E0-302C-534A-7FA3-3D44E2C2BEA0}"/>
              </a:ext>
            </a:extLst>
          </p:cNvPr>
          <p:cNvPicPr>
            <a:picLocks noChangeAspect="1"/>
          </p:cNvPicPr>
          <p:nvPr/>
        </p:nvPicPr>
        <p:blipFill>
          <a:blip r:embed="rId5"/>
          <a:stretch>
            <a:fillRect/>
          </a:stretch>
        </p:blipFill>
        <p:spPr>
          <a:xfrm>
            <a:off x="12812750" y="7601260"/>
            <a:ext cx="1817649" cy="543001"/>
          </a:xfrm>
          <a:prstGeom prst="rect">
            <a:avLst/>
          </a:prstGeom>
        </p:spPr>
      </p:pic>
      <p:sp>
        <p:nvSpPr>
          <p:cNvPr id="43" name="TextBox 42">
            <a:extLst>
              <a:ext uri="{FF2B5EF4-FFF2-40B4-BE49-F238E27FC236}">
                <a16:creationId xmlns:a16="http://schemas.microsoft.com/office/drawing/2014/main" id="{4BB8E4BA-1E76-3DB9-818D-0A59D6F34064}"/>
              </a:ext>
            </a:extLst>
          </p:cNvPr>
          <p:cNvSpPr txBox="1"/>
          <p:nvPr/>
        </p:nvSpPr>
        <p:spPr>
          <a:xfrm>
            <a:off x="2787968" y="1319212"/>
            <a:ext cx="3619932" cy="369332"/>
          </a:xfrm>
          <a:prstGeom prst="rect">
            <a:avLst/>
          </a:prstGeom>
          <a:noFill/>
        </p:spPr>
        <p:txBody>
          <a:bodyPr wrap="square" rtlCol="0">
            <a:spAutoFit/>
          </a:bodyPr>
          <a:lstStyle/>
          <a:p>
            <a:r>
              <a:rPr lang="en-IN" b="1" i="1" dirty="0">
                <a:solidFill>
                  <a:schemeClr val="bg1"/>
                </a:solidFill>
                <a:latin typeface="Segoe UI" panose="020B0502040204020203" pitchFamily="34" charset="0"/>
                <a:cs typeface="Segoe UI" panose="020B0502040204020203" pitchFamily="34" charset="0"/>
              </a:rPr>
              <a:t>TOP BODY TYPES IN INDUSTRY</a:t>
            </a:r>
          </a:p>
        </p:txBody>
      </p:sp>
      <p:sp>
        <p:nvSpPr>
          <p:cNvPr id="44" name="TextBox 43">
            <a:extLst>
              <a:ext uri="{FF2B5EF4-FFF2-40B4-BE49-F238E27FC236}">
                <a16:creationId xmlns:a16="http://schemas.microsoft.com/office/drawing/2014/main" id="{AF599BCC-D251-EB4E-84C1-E51D578CE5CA}"/>
              </a:ext>
            </a:extLst>
          </p:cNvPr>
          <p:cNvSpPr txBox="1"/>
          <p:nvPr/>
        </p:nvSpPr>
        <p:spPr>
          <a:xfrm>
            <a:off x="7962583" y="1282408"/>
            <a:ext cx="3619932" cy="369332"/>
          </a:xfrm>
          <a:prstGeom prst="rect">
            <a:avLst/>
          </a:prstGeom>
          <a:noFill/>
        </p:spPr>
        <p:txBody>
          <a:bodyPr wrap="square" rtlCol="0">
            <a:spAutoFit/>
          </a:bodyPr>
          <a:lstStyle/>
          <a:p>
            <a:r>
              <a:rPr lang="en-IN" b="1" i="1" dirty="0">
                <a:solidFill>
                  <a:schemeClr val="bg1"/>
                </a:solidFill>
                <a:latin typeface="Segoe UI" panose="020B0502040204020203" pitchFamily="34" charset="0"/>
                <a:cs typeface="Segoe UI" panose="020B0502040204020203" pitchFamily="34" charset="0"/>
              </a:rPr>
              <a:t>FUEL DISTRIBUTION</a:t>
            </a:r>
          </a:p>
        </p:txBody>
      </p:sp>
      <p:sp>
        <p:nvSpPr>
          <p:cNvPr id="45" name="TextBox 44">
            <a:extLst>
              <a:ext uri="{FF2B5EF4-FFF2-40B4-BE49-F238E27FC236}">
                <a16:creationId xmlns:a16="http://schemas.microsoft.com/office/drawing/2014/main" id="{D989517D-2FA3-941C-3302-BBE64DDF7F11}"/>
              </a:ext>
            </a:extLst>
          </p:cNvPr>
          <p:cNvSpPr txBox="1"/>
          <p:nvPr/>
        </p:nvSpPr>
        <p:spPr>
          <a:xfrm>
            <a:off x="2788123" y="493600"/>
            <a:ext cx="6642973" cy="707886"/>
          </a:xfrm>
          <a:prstGeom prst="rect">
            <a:avLst/>
          </a:prstGeom>
          <a:noFill/>
        </p:spPr>
        <p:txBody>
          <a:bodyPr wrap="square" rtlCol="0">
            <a:spAutoFit/>
          </a:bodyPr>
          <a:lstStyle/>
          <a:p>
            <a:r>
              <a:rPr lang="en-IN" sz="4000" b="1" i="1" dirty="0">
                <a:solidFill>
                  <a:schemeClr val="bg1"/>
                </a:solidFill>
                <a:latin typeface="Segoe UI" panose="020B0502040204020203" pitchFamily="34" charset="0"/>
                <a:cs typeface="Segoe UI" panose="020B0502040204020203" pitchFamily="34" charset="0"/>
              </a:rPr>
              <a:t>MARKET SEGMENTATION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CD5D45-3E93-7D9E-7231-28D579B9C782}"/>
              </a:ext>
            </a:extLst>
          </p:cNvPr>
          <p:cNvPicPr>
            <a:picLocks noChangeAspect="1"/>
          </p:cNvPicPr>
          <p:nvPr/>
        </p:nvPicPr>
        <p:blipFill>
          <a:blip r:embed="rId3"/>
          <a:stretch>
            <a:fillRect/>
          </a:stretch>
        </p:blipFill>
        <p:spPr>
          <a:xfrm>
            <a:off x="12801600" y="7771969"/>
            <a:ext cx="1828800" cy="372292"/>
          </a:xfrm>
          <a:prstGeom prst="rect">
            <a:avLst/>
          </a:prstGeom>
        </p:spPr>
      </p:pic>
      <p:sp>
        <p:nvSpPr>
          <p:cNvPr id="2" name="Shape 0"/>
          <p:cNvSpPr/>
          <p:nvPr/>
        </p:nvSpPr>
        <p:spPr>
          <a:xfrm>
            <a:off x="243840" y="288369"/>
            <a:ext cx="14142720" cy="7652861"/>
          </a:xfrm>
          <a:prstGeom prst="roundRect">
            <a:avLst>
              <a:gd name="adj" fmla="val 397"/>
            </a:avLst>
          </a:prstGeom>
          <a:solidFill>
            <a:srgbClr val="0C0A33"/>
          </a:solidFill>
          <a:ln/>
        </p:spPr>
      </p:sp>
      <p:sp>
        <p:nvSpPr>
          <p:cNvPr id="3" name="Text 1"/>
          <p:cNvSpPr/>
          <p:nvPr/>
        </p:nvSpPr>
        <p:spPr>
          <a:xfrm>
            <a:off x="1053703" y="845106"/>
            <a:ext cx="10592514" cy="821769"/>
          </a:xfrm>
          <a:prstGeom prst="rect">
            <a:avLst/>
          </a:prstGeom>
          <a:noFill/>
          <a:ln/>
        </p:spPr>
        <p:txBody>
          <a:bodyPr wrap="none" lIns="0" tIns="0" rIns="0" bIns="0" rtlCol="0" anchor="t"/>
          <a:lstStyle/>
          <a:p>
            <a:pPr marL="0" indent="0" algn="l">
              <a:lnSpc>
                <a:spcPts val="6450"/>
              </a:lnSpc>
              <a:buNone/>
            </a:pPr>
            <a:r>
              <a:rPr lang="en-US" sz="5150" b="1" i="1" dirty="0">
                <a:solidFill>
                  <a:srgbClr val="FFFFFF"/>
                </a:solidFill>
                <a:latin typeface="Segoe UI" panose="020B0502040204020203" pitchFamily="34" charset="0"/>
                <a:ea typeface="Syne Bold" pitchFamily="34" charset="-122"/>
                <a:cs typeface="Segoe UI" panose="020B0502040204020203" pitchFamily="34" charset="0"/>
              </a:rPr>
              <a:t>FUEL EFFICIENCY ANALYSIS</a:t>
            </a:r>
            <a:endParaRPr lang="en-US" sz="5150" i="1" dirty="0">
              <a:latin typeface="Segoe UI" panose="020B0502040204020203" pitchFamily="34" charset="0"/>
              <a:cs typeface="Segoe UI" panose="020B0502040204020203" pitchFamily="34" charset="0"/>
            </a:endParaRPr>
          </a:p>
        </p:txBody>
      </p:sp>
      <p:sp>
        <p:nvSpPr>
          <p:cNvPr id="4" name="Text 2"/>
          <p:cNvSpPr/>
          <p:nvPr/>
        </p:nvSpPr>
        <p:spPr>
          <a:xfrm>
            <a:off x="1053703" y="1970484"/>
            <a:ext cx="12522994" cy="647938"/>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Segoe UI" panose="020B0502040204020203" pitchFamily="34" charset="0"/>
                <a:ea typeface="Arimo" pitchFamily="34" charset="-122"/>
                <a:cs typeface="Segoe UI" panose="020B0502040204020203" pitchFamily="34" charset="0"/>
              </a:rPr>
              <a:t>Fuel efficiency is a critical factor influencing consumer purchasing decisions, especially with fluctuating fuel prices. This analysis highlights trends in city and highway mileage across different makes and body types.</a:t>
            </a:r>
            <a:endParaRPr lang="en-US" sz="1550" dirty="0">
              <a:latin typeface="Segoe UI" panose="020B0502040204020203" pitchFamily="34" charset="0"/>
              <a:cs typeface="Segoe UI" panose="020B0502040204020203" pitchFamily="34" charset="0"/>
            </a:endParaRPr>
          </a:p>
        </p:txBody>
      </p:sp>
      <p:sp>
        <p:nvSpPr>
          <p:cNvPr id="5" name="Text 3"/>
          <p:cNvSpPr/>
          <p:nvPr/>
        </p:nvSpPr>
        <p:spPr>
          <a:xfrm>
            <a:off x="1053703" y="3048595"/>
            <a:ext cx="2858453" cy="357307"/>
          </a:xfrm>
          <a:prstGeom prst="rect">
            <a:avLst/>
          </a:prstGeom>
          <a:noFill/>
          <a:ln/>
        </p:spPr>
        <p:txBody>
          <a:bodyPr wrap="none" lIns="0" tIns="0" rIns="0" bIns="0" rtlCol="0" anchor="t"/>
          <a:lstStyle/>
          <a:p>
            <a:pPr marL="0" indent="0" algn="l">
              <a:lnSpc>
                <a:spcPts val="2800"/>
              </a:lnSpc>
              <a:buNone/>
            </a:pPr>
            <a:r>
              <a:rPr lang="en-US" sz="2250" b="1" dirty="0">
                <a:solidFill>
                  <a:srgbClr val="FFFFFF"/>
                </a:solidFill>
                <a:latin typeface="Segoe UI" panose="020B0502040204020203" pitchFamily="34" charset="0"/>
                <a:ea typeface="Syne Bold" pitchFamily="34" charset="-122"/>
                <a:cs typeface="Segoe UI" panose="020B0502040204020203" pitchFamily="34" charset="0"/>
              </a:rPr>
              <a:t>Key Insights</a:t>
            </a:r>
            <a:endParaRPr lang="en-US" sz="2250" dirty="0">
              <a:latin typeface="Segoe UI" panose="020B0502040204020203" pitchFamily="34" charset="0"/>
              <a:cs typeface="Segoe UI" panose="020B0502040204020203" pitchFamily="34" charset="0"/>
            </a:endParaRPr>
          </a:p>
        </p:txBody>
      </p:sp>
      <p:sp>
        <p:nvSpPr>
          <p:cNvPr id="6" name="Text 4"/>
          <p:cNvSpPr/>
          <p:nvPr/>
        </p:nvSpPr>
        <p:spPr>
          <a:xfrm>
            <a:off x="1053703" y="3608308"/>
            <a:ext cx="6014561" cy="1295876"/>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Average City Mileage by Make:</a:t>
            </a:r>
            <a:r>
              <a:rPr lang="en-US" sz="1550" dirty="0">
                <a:solidFill>
                  <a:srgbClr val="D9E1FF"/>
                </a:solidFill>
                <a:latin typeface="Segoe UI" panose="020B0502040204020203" pitchFamily="34" charset="0"/>
                <a:ea typeface="Arimo" pitchFamily="34" charset="-122"/>
                <a:cs typeface="Segoe UI" panose="020B0502040204020203" pitchFamily="34" charset="0"/>
              </a:rPr>
              <a:t> Honda leads with approximately 18 km/l, followed by Toyota and Maruti. This suggests Honda's focus on urban-friendly, fuel-efficient technologies, including hybrids.</a:t>
            </a:r>
            <a:endParaRPr lang="en-US" sz="1550" dirty="0">
              <a:latin typeface="Segoe UI" panose="020B0502040204020203" pitchFamily="34" charset="0"/>
              <a:cs typeface="Segoe UI" panose="020B0502040204020203" pitchFamily="34" charset="0"/>
            </a:endParaRPr>
          </a:p>
        </p:txBody>
      </p:sp>
      <p:sp>
        <p:nvSpPr>
          <p:cNvPr id="7" name="Text 5"/>
          <p:cNvSpPr/>
          <p:nvPr/>
        </p:nvSpPr>
        <p:spPr>
          <a:xfrm>
            <a:off x="1053703" y="4975027"/>
            <a:ext cx="6014561" cy="1295876"/>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Average Highway Mileage by Body Type:</a:t>
            </a:r>
            <a:r>
              <a:rPr lang="en-US" sz="1550" dirty="0">
                <a:solidFill>
                  <a:srgbClr val="D9E1FF"/>
                </a:solidFill>
                <a:latin typeface="Segoe UI" panose="020B0502040204020203" pitchFamily="34" charset="0"/>
                <a:ea typeface="Arimo" pitchFamily="34" charset="-122"/>
                <a:cs typeface="Segoe UI" panose="020B0502040204020203" pitchFamily="34" charset="0"/>
              </a:rPr>
              <a:t> Hatchbacks exhibit the highest highway mileage at around 20 km/l, while SUVs generally show lower efficiency due to their larger size and weight.</a:t>
            </a:r>
            <a:endParaRPr lang="en-US" sz="1550" dirty="0">
              <a:latin typeface="Segoe UI" panose="020B0502040204020203" pitchFamily="34" charset="0"/>
              <a:cs typeface="Segoe UI" panose="020B0502040204020203" pitchFamily="34" charset="0"/>
            </a:endParaRPr>
          </a:p>
        </p:txBody>
      </p:sp>
      <p:sp>
        <p:nvSpPr>
          <p:cNvPr id="8" name="Text 6"/>
          <p:cNvSpPr/>
          <p:nvPr/>
        </p:nvSpPr>
        <p:spPr>
          <a:xfrm>
            <a:off x="1053703" y="6341745"/>
            <a:ext cx="6014561" cy="971907"/>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Fuel Type Performance:</a:t>
            </a:r>
            <a:r>
              <a:rPr lang="en-US" sz="1550" dirty="0">
                <a:solidFill>
                  <a:srgbClr val="D9E1FF"/>
                </a:solidFill>
                <a:latin typeface="Segoe UI" panose="020B0502040204020203" pitchFamily="34" charset="0"/>
                <a:ea typeface="Arimo" pitchFamily="34" charset="-122"/>
                <a:cs typeface="Segoe UI" panose="020B0502040204020203" pitchFamily="34" charset="0"/>
              </a:rPr>
              <a:t> Diesel cars consistently outperform Petrol vehicles in terms of overall fuel efficiency, making them a preferred choice for long-distance travel.</a:t>
            </a:r>
            <a:endParaRPr lang="en-US" sz="1550" dirty="0">
              <a:latin typeface="Segoe UI" panose="020B0502040204020203" pitchFamily="34" charset="0"/>
              <a:cs typeface="Segoe UI" panose="020B0502040204020203" pitchFamily="34" charset="0"/>
            </a:endParaRPr>
          </a:p>
        </p:txBody>
      </p:sp>
      <p:sp>
        <p:nvSpPr>
          <p:cNvPr id="9" name="Text 7"/>
          <p:cNvSpPr/>
          <p:nvPr/>
        </p:nvSpPr>
        <p:spPr>
          <a:xfrm>
            <a:off x="7569756" y="3048595"/>
            <a:ext cx="3380780" cy="357307"/>
          </a:xfrm>
          <a:prstGeom prst="rect">
            <a:avLst/>
          </a:prstGeom>
          <a:noFill/>
          <a:ln/>
        </p:spPr>
        <p:txBody>
          <a:bodyPr wrap="none" lIns="0" tIns="0" rIns="0" bIns="0" rtlCol="0" anchor="t"/>
          <a:lstStyle/>
          <a:p>
            <a:pPr marL="0" indent="0" algn="l">
              <a:lnSpc>
                <a:spcPts val="2800"/>
              </a:lnSpc>
              <a:buNone/>
            </a:pPr>
            <a:r>
              <a:rPr lang="en-US" sz="2250" b="1" dirty="0">
                <a:solidFill>
                  <a:srgbClr val="FFFFFF"/>
                </a:solidFill>
                <a:latin typeface="Segoe UI" panose="020B0502040204020203" pitchFamily="34" charset="0"/>
                <a:ea typeface="Syne Bold" pitchFamily="34" charset="-122"/>
                <a:cs typeface="Segoe UI" panose="020B0502040204020203" pitchFamily="34" charset="0"/>
              </a:rPr>
              <a:t>Business Implications</a:t>
            </a:r>
            <a:endParaRPr lang="en-US" sz="2250" dirty="0">
              <a:latin typeface="Segoe UI" panose="020B0502040204020203" pitchFamily="34" charset="0"/>
              <a:cs typeface="Segoe UI" panose="020B0502040204020203" pitchFamily="34" charset="0"/>
            </a:endParaRPr>
          </a:p>
        </p:txBody>
      </p:sp>
      <p:sp>
        <p:nvSpPr>
          <p:cNvPr id="10" name="Text 8"/>
          <p:cNvSpPr/>
          <p:nvPr/>
        </p:nvSpPr>
        <p:spPr>
          <a:xfrm>
            <a:off x="7569756" y="3608308"/>
            <a:ext cx="6014561" cy="971907"/>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Prioritize Efficiency:</a:t>
            </a:r>
            <a:r>
              <a:rPr lang="en-US" sz="1550" dirty="0">
                <a:solidFill>
                  <a:srgbClr val="D9E1FF"/>
                </a:solidFill>
                <a:latin typeface="Segoe UI" panose="020B0502040204020203" pitchFamily="34" charset="0"/>
                <a:ea typeface="Arimo" pitchFamily="34" charset="-122"/>
                <a:cs typeface="Segoe UI" panose="020B0502040204020203" pitchFamily="34" charset="0"/>
              </a:rPr>
              <a:t> For new launches, emphasize hybrid or Diesel powertrains to cater to the growing segment of efficiency-conscious buyers.</a:t>
            </a:r>
            <a:endParaRPr lang="en-US" sz="1550" dirty="0">
              <a:latin typeface="Segoe UI" panose="020B0502040204020203" pitchFamily="34" charset="0"/>
              <a:cs typeface="Segoe UI" panose="020B0502040204020203" pitchFamily="34" charset="0"/>
            </a:endParaRPr>
          </a:p>
        </p:txBody>
      </p:sp>
      <p:sp>
        <p:nvSpPr>
          <p:cNvPr id="11" name="Text 9"/>
          <p:cNvSpPr/>
          <p:nvPr/>
        </p:nvSpPr>
        <p:spPr>
          <a:xfrm>
            <a:off x="7569756" y="4651058"/>
            <a:ext cx="6014561" cy="1295876"/>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Targeted Marketing:</a:t>
            </a:r>
            <a:r>
              <a:rPr lang="en-US" sz="1550" dirty="0">
                <a:solidFill>
                  <a:srgbClr val="D9E1FF"/>
                </a:solidFill>
                <a:latin typeface="Segoe UI" panose="020B0502040204020203" pitchFamily="34" charset="0"/>
                <a:ea typeface="Arimo" pitchFamily="34" charset="-122"/>
                <a:cs typeface="Segoe UI" panose="020B0502040204020203" pitchFamily="34" charset="0"/>
              </a:rPr>
              <a:t> Market models with high city mileage to urban users who face frequent stop-and-go traffic. For families or those requiring more space, highlight SUVs that offer a balanced approach to efficiency despite their size.</a:t>
            </a:r>
            <a:endParaRPr lang="en-US" sz="1550" dirty="0">
              <a:latin typeface="Segoe UI" panose="020B0502040204020203" pitchFamily="34" charset="0"/>
              <a:cs typeface="Segoe UI" panose="020B0502040204020203" pitchFamily="34" charset="0"/>
            </a:endParaRPr>
          </a:p>
        </p:txBody>
      </p:sp>
      <p:sp>
        <p:nvSpPr>
          <p:cNvPr id="12" name="Text 10"/>
          <p:cNvSpPr/>
          <p:nvPr/>
        </p:nvSpPr>
        <p:spPr>
          <a:xfrm>
            <a:off x="7569756" y="6017776"/>
            <a:ext cx="6014561" cy="1295876"/>
          </a:xfrm>
          <a:prstGeom prst="rect">
            <a:avLst/>
          </a:prstGeom>
          <a:noFill/>
          <a:ln/>
        </p:spPr>
        <p:txBody>
          <a:bodyPr wrap="square" lIns="0" tIns="0" rIns="0" bIns="0" rtlCol="0" anchor="t"/>
          <a:lstStyle/>
          <a:p>
            <a:pPr marL="342900" indent="-342900" algn="l">
              <a:lnSpc>
                <a:spcPts val="2550"/>
              </a:lnSpc>
              <a:buSzPct val="100000"/>
              <a:buChar char="•"/>
            </a:pPr>
            <a:r>
              <a:rPr lang="en-US" sz="1550" dirty="0">
                <a:solidFill>
                  <a:srgbClr val="8061FF"/>
                </a:solidFill>
                <a:latin typeface="Segoe UI" panose="020B0502040204020203" pitchFamily="34" charset="0"/>
                <a:ea typeface="Arimo" pitchFamily="34" charset="-122"/>
                <a:cs typeface="Segoe UI" panose="020B0502040204020203" pitchFamily="34" charset="0"/>
              </a:rPr>
              <a:t>Innovation in SUVs:</a:t>
            </a:r>
            <a:r>
              <a:rPr lang="en-US" sz="1550" dirty="0">
                <a:solidFill>
                  <a:srgbClr val="D9E1FF"/>
                </a:solidFill>
                <a:latin typeface="Segoe UI" panose="020B0502040204020203" pitchFamily="34" charset="0"/>
                <a:ea typeface="Arimo" pitchFamily="34" charset="-122"/>
                <a:cs typeface="Segoe UI" panose="020B0502040204020203" pitchFamily="34" charset="0"/>
              </a:rPr>
              <a:t> Invest in R&amp;D to improve the fuel efficiency of SUVs, potentially through lighter materials or advanced aerodynamic designs, to make them more competitive in the efficiency segment.</a:t>
            </a:r>
            <a:endParaRPr lang="en-US" sz="1550" dirty="0">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984653" y="243840"/>
            <a:ext cx="10661094" cy="7790140"/>
          </a:xfrm>
          <a:prstGeom prst="roundRect">
            <a:avLst>
              <a:gd name="adj" fmla="val 294"/>
            </a:avLst>
          </a:prstGeom>
          <a:solidFill>
            <a:srgbClr val="0C0A33"/>
          </a:solidFill>
          <a:ln/>
        </p:spPr>
      </p:sp>
      <p:sp>
        <p:nvSpPr>
          <p:cNvPr id="3" name="Text 1"/>
          <p:cNvSpPr/>
          <p:nvPr/>
        </p:nvSpPr>
        <p:spPr>
          <a:xfrm>
            <a:off x="2595086" y="663535"/>
            <a:ext cx="5786438" cy="448866"/>
          </a:xfrm>
          <a:prstGeom prst="rect">
            <a:avLst/>
          </a:prstGeom>
          <a:noFill/>
          <a:ln/>
        </p:spPr>
        <p:txBody>
          <a:bodyPr wrap="none" lIns="0" tIns="0" rIns="0" bIns="0" rtlCol="0" anchor="t"/>
          <a:lstStyle/>
          <a:p>
            <a:pPr marL="0" indent="0" algn="l">
              <a:lnSpc>
                <a:spcPts val="3500"/>
              </a:lnSpc>
              <a:buNone/>
            </a:pPr>
            <a:r>
              <a:rPr lang="en-US" sz="2800" b="1" i="1" dirty="0">
                <a:solidFill>
                  <a:srgbClr val="FFFFFF"/>
                </a:solidFill>
                <a:latin typeface="Segoe UI" panose="020B0502040204020203" pitchFamily="34" charset="0"/>
                <a:ea typeface="Syne Bold" pitchFamily="34" charset="-122"/>
                <a:cs typeface="Segoe UI" panose="020B0502040204020203" pitchFamily="34" charset="0"/>
              </a:rPr>
              <a:t>FUEL EFFICIENCY ANALYSIS</a:t>
            </a:r>
            <a:endParaRPr lang="en-US" sz="2800" i="1" dirty="0">
              <a:latin typeface="Segoe UI" panose="020B0502040204020203" pitchFamily="34" charset="0"/>
              <a:cs typeface="Segoe UI" panose="020B0502040204020203" pitchFamily="34" charset="0"/>
            </a:endParaRPr>
          </a:p>
        </p:txBody>
      </p:sp>
      <p:sp>
        <p:nvSpPr>
          <p:cNvPr id="4" name="Text 2"/>
          <p:cNvSpPr/>
          <p:nvPr/>
        </p:nvSpPr>
        <p:spPr>
          <a:xfrm>
            <a:off x="2595086" y="1493758"/>
            <a:ext cx="4532948" cy="448866"/>
          </a:xfrm>
          <a:prstGeom prst="rect">
            <a:avLst/>
          </a:prstGeom>
          <a:noFill/>
          <a:ln/>
        </p:spPr>
        <p:txBody>
          <a:bodyPr wrap="square" lIns="0" tIns="0" rIns="0" bIns="0" rtlCol="0" anchor="t"/>
          <a:lstStyle/>
          <a:p>
            <a:pPr marL="0" indent="0" algn="l">
              <a:lnSpc>
                <a:spcPts val="1750"/>
              </a:lnSpc>
              <a:buNone/>
            </a:pPr>
            <a:r>
              <a:rPr lang="en-US" sz="1400" b="1" i="1" dirty="0">
                <a:solidFill>
                  <a:srgbClr val="FFFFFF"/>
                </a:solidFill>
                <a:latin typeface="Segoe UI" panose="020B0502040204020203" pitchFamily="34" charset="0"/>
                <a:ea typeface="Syne Bold" pitchFamily="34" charset="-122"/>
                <a:cs typeface="Segoe UI" panose="020B0502040204020203" pitchFamily="34" charset="0"/>
              </a:rPr>
              <a:t>TOP MANUFRACTURERS BY AVERAGE MILEAGE</a:t>
            </a:r>
            <a:endParaRPr lang="en-US" sz="1400" i="1" dirty="0">
              <a:latin typeface="Segoe UI" panose="020B0502040204020203" pitchFamily="34" charset="0"/>
              <a:cs typeface="Segoe UI" panose="020B0502040204020203" pitchFamily="34" charset="0"/>
            </a:endParaRPr>
          </a:p>
        </p:txBody>
      </p:sp>
      <p:pic>
        <p:nvPicPr>
          <p:cNvPr id="5" name="Image 0" descr="preencoded.png"/>
          <p:cNvPicPr>
            <a:picLocks noChangeAspect="1"/>
          </p:cNvPicPr>
          <p:nvPr/>
        </p:nvPicPr>
        <p:blipFill>
          <a:blip r:embed="rId3"/>
          <a:stretch>
            <a:fillRect/>
          </a:stretch>
        </p:blipFill>
        <p:spPr>
          <a:xfrm>
            <a:off x="2595086" y="2114312"/>
            <a:ext cx="4529971" cy="2300407"/>
          </a:xfrm>
          <a:prstGeom prst="rect">
            <a:avLst/>
          </a:prstGeom>
        </p:spPr>
      </p:pic>
      <p:sp>
        <p:nvSpPr>
          <p:cNvPr id="6" name="Text 3"/>
          <p:cNvSpPr/>
          <p:nvPr/>
        </p:nvSpPr>
        <p:spPr>
          <a:xfrm>
            <a:off x="7507843" y="1493758"/>
            <a:ext cx="3196590" cy="224433"/>
          </a:xfrm>
          <a:prstGeom prst="rect">
            <a:avLst/>
          </a:prstGeom>
          <a:noFill/>
          <a:ln/>
        </p:spPr>
        <p:txBody>
          <a:bodyPr wrap="none" lIns="0" tIns="0" rIns="0" bIns="0" rtlCol="0" anchor="t"/>
          <a:lstStyle/>
          <a:p>
            <a:pPr marL="0" indent="0" algn="l">
              <a:lnSpc>
                <a:spcPts val="1750"/>
              </a:lnSpc>
              <a:buNone/>
            </a:pPr>
            <a:r>
              <a:rPr lang="en-US" sz="1400" b="1" i="1" dirty="0">
                <a:solidFill>
                  <a:srgbClr val="FFFFFF"/>
                </a:solidFill>
                <a:latin typeface="Segoe UI" panose="020B0502040204020203" pitchFamily="34" charset="0"/>
                <a:ea typeface="Syne Bold" pitchFamily="34" charset="-122"/>
                <a:cs typeface="Segoe UI" panose="020B0502040204020203" pitchFamily="34" charset="0"/>
              </a:rPr>
              <a:t>TOP BODY TYPES BY MILEAGES</a:t>
            </a:r>
            <a:endParaRPr lang="en-US" sz="1400" i="1" dirty="0">
              <a:latin typeface="Segoe UI" panose="020B0502040204020203" pitchFamily="34" charset="0"/>
              <a:cs typeface="Segoe UI" panose="020B0502040204020203" pitchFamily="34" charset="0"/>
            </a:endParaRPr>
          </a:p>
        </p:txBody>
      </p:sp>
      <p:pic>
        <p:nvPicPr>
          <p:cNvPr id="7" name="Image 1" descr="preencoded.png"/>
          <p:cNvPicPr>
            <a:picLocks noChangeAspect="1"/>
          </p:cNvPicPr>
          <p:nvPr/>
        </p:nvPicPr>
        <p:blipFill>
          <a:blip r:embed="rId4"/>
          <a:stretch>
            <a:fillRect/>
          </a:stretch>
        </p:blipFill>
        <p:spPr>
          <a:xfrm>
            <a:off x="7507843" y="1889879"/>
            <a:ext cx="4388048" cy="2521387"/>
          </a:xfrm>
          <a:prstGeom prst="rect">
            <a:avLst/>
          </a:prstGeom>
        </p:spPr>
      </p:pic>
      <p:sp>
        <p:nvSpPr>
          <p:cNvPr id="8" name="Shape 4"/>
          <p:cNvSpPr/>
          <p:nvPr/>
        </p:nvSpPr>
        <p:spPr>
          <a:xfrm>
            <a:off x="8149352" y="4411266"/>
            <a:ext cx="152519" cy="152519"/>
          </a:xfrm>
          <a:prstGeom prst="roundRect">
            <a:avLst>
              <a:gd name="adj" fmla="val 11991"/>
            </a:avLst>
          </a:prstGeom>
          <a:solidFill>
            <a:srgbClr val="5B33FF"/>
          </a:solidFill>
          <a:ln/>
        </p:spPr>
      </p:sp>
      <p:sp>
        <p:nvSpPr>
          <p:cNvPr id="9" name="Text 5"/>
          <p:cNvSpPr/>
          <p:nvPr/>
        </p:nvSpPr>
        <p:spPr>
          <a:xfrm>
            <a:off x="8362831" y="4411266"/>
            <a:ext cx="1262777" cy="152638"/>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Segoe UI" panose="020B0502040204020203" pitchFamily="34" charset="0"/>
                <a:ea typeface="Arimo" pitchFamily="34" charset="-122"/>
                <a:cs typeface="Segoe UI" panose="020B0502040204020203" pitchFamily="34" charset="0"/>
              </a:rPr>
              <a:t>City Mileage (km/l)</a:t>
            </a:r>
            <a:endParaRPr lang="en-US" sz="1200" dirty="0">
              <a:latin typeface="Segoe UI" panose="020B0502040204020203" pitchFamily="34" charset="0"/>
              <a:cs typeface="Segoe UI" panose="020B0502040204020203" pitchFamily="34" charset="0"/>
            </a:endParaRPr>
          </a:p>
        </p:txBody>
      </p:sp>
      <p:sp>
        <p:nvSpPr>
          <p:cNvPr id="10" name="Shape 6"/>
          <p:cNvSpPr/>
          <p:nvPr/>
        </p:nvSpPr>
        <p:spPr>
          <a:xfrm>
            <a:off x="9778008" y="4411266"/>
            <a:ext cx="152519" cy="152519"/>
          </a:xfrm>
          <a:prstGeom prst="roundRect">
            <a:avLst>
              <a:gd name="adj" fmla="val 11991"/>
            </a:avLst>
          </a:prstGeom>
          <a:solidFill>
            <a:srgbClr val="A38CFF"/>
          </a:solidFill>
          <a:ln/>
        </p:spPr>
      </p:sp>
      <p:sp>
        <p:nvSpPr>
          <p:cNvPr id="11" name="Text 7"/>
          <p:cNvSpPr/>
          <p:nvPr/>
        </p:nvSpPr>
        <p:spPr>
          <a:xfrm>
            <a:off x="9991487" y="4411266"/>
            <a:ext cx="1584960" cy="152638"/>
          </a:xfrm>
          <a:prstGeom prst="rect">
            <a:avLst/>
          </a:prstGeom>
          <a:noFill/>
          <a:ln/>
        </p:spPr>
        <p:txBody>
          <a:bodyPr wrap="none" lIns="0" tIns="0" rIns="0" bIns="0" rtlCol="0" anchor="t"/>
          <a:lstStyle/>
          <a:p>
            <a:pPr marL="0" indent="0" algn="l">
              <a:lnSpc>
                <a:spcPts val="1200"/>
              </a:lnSpc>
              <a:buNone/>
            </a:pPr>
            <a:r>
              <a:rPr lang="en-US" sz="1200" dirty="0">
                <a:solidFill>
                  <a:srgbClr val="D9E1FF"/>
                </a:solidFill>
                <a:latin typeface="Segoe UI" panose="020B0502040204020203" pitchFamily="34" charset="0"/>
                <a:ea typeface="Arimo" pitchFamily="34" charset="-122"/>
                <a:cs typeface="Segoe UI" panose="020B0502040204020203" pitchFamily="34" charset="0"/>
              </a:rPr>
              <a:t>Highway Mileage (km/l)</a:t>
            </a:r>
            <a:endParaRPr lang="en-US" sz="1200" dirty="0">
              <a:latin typeface="Segoe UI" panose="020B0502040204020203" pitchFamily="34" charset="0"/>
              <a:cs typeface="Segoe UI" panose="020B0502040204020203" pitchFamily="34" charset="0"/>
            </a:endParaRPr>
          </a:p>
        </p:txBody>
      </p:sp>
      <p:pic>
        <p:nvPicPr>
          <p:cNvPr id="12" name="Image 2" descr="preencoded.png"/>
          <p:cNvPicPr>
            <a:picLocks noChangeAspect="1"/>
          </p:cNvPicPr>
          <p:nvPr/>
        </p:nvPicPr>
        <p:blipFill>
          <a:blip r:embed="rId5"/>
          <a:stretch>
            <a:fillRect/>
          </a:stretch>
        </p:blipFill>
        <p:spPr>
          <a:xfrm>
            <a:off x="2595086" y="5212556"/>
            <a:ext cx="9404628" cy="2401729"/>
          </a:xfrm>
          <a:prstGeom prst="rect">
            <a:avLst/>
          </a:prstGeom>
        </p:spPr>
      </p:pic>
      <p:pic>
        <p:nvPicPr>
          <p:cNvPr id="13" name="Picture 12">
            <a:extLst>
              <a:ext uri="{FF2B5EF4-FFF2-40B4-BE49-F238E27FC236}">
                <a16:creationId xmlns:a16="http://schemas.microsoft.com/office/drawing/2014/main" id="{587CB74B-63F3-B810-A038-BECA05A653AF}"/>
              </a:ext>
            </a:extLst>
          </p:cNvPr>
          <p:cNvPicPr>
            <a:picLocks noChangeAspect="1"/>
          </p:cNvPicPr>
          <p:nvPr/>
        </p:nvPicPr>
        <p:blipFill>
          <a:blip r:embed="rId6"/>
          <a:stretch>
            <a:fillRect/>
          </a:stretch>
        </p:blipFill>
        <p:spPr>
          <a:xfrm>
            <a:off x="12846204" y="7601260"/>
            <a:ext cx="1784195" cy="543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989E87-19D9-0AFC-D046-3FCA10C9BBA0}"/>
              </a:ext>
            </a:extLst>
          </p:cNvPr>
          <p:cNvPicPr>
            <a:picLocks noChangeAspect="1"/>
          </p:cNvPicPr>
          <p:nvPr/>
        </p:nvPicPr>
        <p:blipFill>
          <a:blip r:embed="rId3"/>
          <a:stretch>
            <a:fillRect/>
          </a:stretch>
        </p:blipFill>
        <p:spPr>
          <a:xfrm>
            <a:off x="12694162" y="7750098"/>
            <a:ext cx="1936238" cy="394163"/>
          </a:xfrm>
          <a:prstGeom prst="rect">
            <a:avLst/>
          </a:prstGeom>
        </p:spPr>
      </p:pic>
      <p:sp>
        <p:nvSpPr>
          <p:cNvPr id="2" name="Shape 0"/>
          <p:cNvSpPr/>
          <p:nvPr/>
        </p:nvSpPr>
        <p:spPr>
          <a:xfrm>
            <a:off x="1145381" y="243840"/>
            <a:ext cx="12339518" cy="7764899"/>
          </a:xfrm>
          <a:prstGeom prst="roundRect">
            <a:avLst>
              <a:gd name="adj" fmla="val 341"/>
            </a:avLst>
          </a:prstGeom>
          <a:solidFill>
            <a:srgbClr val="0C0A33"/>
          </a:solidFill>
          <a:ln/>
        </p:spPr>
      </p:sp>
      <p:sp>
        <p:nvSpPr>
          <p:cNvPr id="3" name="Text 1"/>
          <p:cNvSpPr/>
          <p:nvPr/>
        </p:nvSpPr>
        <p:spPr>
          <a:xfrm>
            <a:off x="1852017" y="729615"/>
            <a:ext cx="10926247" cy="1433989"/>
          </a:xfrm>
          <a:prstGeom prst="rect">
            <a:avLst/>
          </a:prstGeom>
          <a:noFill/>
          <a:ln/>
        </p:spPr>
        <p:txBody>
          <a:bodyPr wrap="square" lIns="0" tIns="0" rIns="0" bIns="0" rtlCol="0" anchor="t"/>
          <a:lstStyle/>
          <a:p>
            <a:pPr marL="0" indent="0" algn="l">
              <a:lnSpc>
                <a:spcPts val="5600"/>
              </a:lnSpc>
              <a:buNone/>
            </a:pPr>
            <a:r>
              <a:rPr lang="en-US" sz="4500" b="1" i="1" dirty="0">
                <a:solidFill>
                  <a:srgbClr val="FFFFFF"/>
                </a:solidFill>
                <a:latin typeface="Segoe UI" panose="020B0502040204020203" pitchFamily="34" charset="0"/>
                <a:ea typeface="Syne Bold" pitchFamily="34" charset="-122"/>
                <a:cs typeface="Segoe UI" panose="020B0502040204020203" pitchFamily="34" charset="0"/>
              </a:rPr>
              <a:t>PERFORMANCE &amp; WEIGHT ANALYSIS</a:t>
            </a:r>
            <a:endParaRPr lang="en-US" sz="4500" i="1" dirty="0">
              <a:latin typeface="Segoe UI" panose="020B0502040204020203" pitchFamily="34" charset="0"/>
              <a:cs typeface="Segoe UI" panose="020B0502040204020203" pitchFamily="34" charset="0"/>
            </a:endParaRPr>
          </a:p>
        </p:txBody>
      </p:sp>
      <p:sp>
        <p:nvSpPr>
          <p:cNvPr id="4" name="Text 2"/>
          <p:cNvSpPr/>
          <p:nvPr/>
        </p:nvSpPr>
        <p:spPr>
          <a:xfrm>
            <a:off x="1852017" y="1557306"/>
            <a:ext cx="10926247" cy="565309"/>
          </a:xfrm>
          <a:prstGeom prst="rect">
            <a:avLst/>
          </a:prstGeom>
          <a:noFill/>
          <a:ln/>
        </p:spPr>
        <p:txBody>
          <a:bodyPr wrap="square" lIns="0" tIns="0" rIns="0" bIns="0" rtlCol="0" anchor="t"/>
          <a:lstStyle/>
          <a:p>
            <a:pPr marL="0" indent="0" algn="l">
              <a:lnSpc>
                <a:spcPts val="2200"/>
              </a:lnSpc>
              <a:buNone/>
            </a:pPr>
            <a:r>
              <a:rPr lang="en-US" sz="1600" dirty="0">
                <a:solidFill>
                  <a:srgbClr val="D9E1FF"/>
                </a:solidFill>
                <a:latin typeface="Segoe UI" panose="020B0502040204020203" pitchFamily="34" charset="0"/>
                <a:ea typeface="Arimo" pitchFamily="34" charset="-122"/>
                <a:cs typeface="Segoe UI" panose="020B0502040204020203" pitchFamily="34" charset="0"/>
              </a:rPr>
              <a:t>Performance metrics like power and torque, alongside vehicle weight, are crucial for understanding driving dynamics, fuel efficiency, and safety. This section explores how these factors vary across different vehicle segments</a:t>
            </a:r>
            <a:r>
              <a:rPr lang="en-US" sz="1350" dirty="0">
                <a:solidFill>
                  <a:srgbClr val="D9E1FF"/>
                </a:solidFill>
                <a:latin typeface="Segoe UI" panose="020B0502040204020203" pitchFamily="34" charset="0"/>
                <a:ea typeface="Arimo" pitchFamily="34" charset="-122"/>
                <a:cs typeface="Segoe UI" panose="020B0502040204020203" pitchFamily="34" charset="0"/>
              </a:rPr>
              <a:t>.</a:t>
            </a:r>
            <a:endParaRPr lang="en-US" sz="1350" dirty="0">
              <a:latin typeface="Segoe UI" panose="020B0502040204020203" pitchFamily="34" charset="0"/>
              <a:cs typeface="Segoe UI" panose="020B0502040204020203" pitchFamily="34" charset="0"/>
            </a:endParaRPr>
          </a:p>
        </p:txBody>
      </p:sp>
      <p:sp>
        <p:nvSpPr>
          <p:cNvPr id="5" name="Text 3"/>
          <p:cNvSpPr/>
          <p:nvPr/>
        </p:nvSpPr>
        <p:spPr>
          <a:xfrm>
            <a:off x="1852017" y="2554343"/>
            <a:ext cx="2494002" cy="311706"/>
          </a:xfrm>
          <a:prstGeom prst="rect">
            <a:avLst/>
          </a:prstGeom>
          <a:noFill/>
          <a:ln/>
        </p:spPr>
        <p:txBody>
          <a:bodyPr wrap="none" lIns="0" tIns="0" rIns="0" bIns="0" rtlCol="0" anchor="t"/>
          <a:lstStyle/>
          <a:p>
            <a:pPr marL="0" indent="0" algn="l">
              <a:lnSpc>
                <a:spcPts val="2450"/>
              </a:lnSpc>
              <a:buNone/>
            </a:pPr>
            <a:r>
              <a:rPr lang="en-US" sz="2400" b="1" dirty="0">
                <a:solidFill>
                  <a:srgbClr val="FFFFFF"/>
                </a:solidFill>
                <a:latin typeface="Segoe UI" panose="020B0502040204020203" pitchFamily="34" charset="0"/>
                <a:ea typeface="Syne Bold" pitchFamily="34" charset="-122"/>
                <a:cs typeface="Segoe UI" panose="020B0502040204020203" pitchFamily="34" charset="0"/>
              </a:rPr>
              <a:t>Key Insights</a:t>
            </a:r>
            <a:endParaRPr lang="en-US" sz="2400" dirty="0">
              <a:latin typeface="Segoe UI" panose="020B0502040204020203" pitchFamily="34" charset="0"/>
              <a:cs typeface="Segoe UI" panose="020B0502040204020203" pitchFamily="34" charset="0"/>
            </a:endParaRPr>
          </a:p>
        </p:txBody>
      </p:sp>
      <p:sp>
        <p:nvSpPr>
          <p:cNvPr id="6" name="Text 4"/>
          <p:cNvSpPr/>
          <p:nvPr/>
        </p:nvSpPr>
        <p:spPr>
          <a:xfrm>
            <a:off x="1852017" y="3042618"/>
            <a:ext cx="5247561" cy="847963"/>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Top Makes by Avg Power:</a:t>
            </a:r>
            <a:r>
              <a:rPr lang="en-US" sz="1600" dirty="0">
                <a:solidFill>
                  <a:srgbClr val="D9E1FF"/>
                </a:solidFill>
                <a:latin typeface="Segoe UI" panose="020B0502040204020203" pitchFamily="34" charset="0"/>
                <a:ea typeface="Arimo" pitchFamily="34" charset="-122"/>
                <a:cs typeface="Segoe UI" panose="020B0502040204020203" pitchFamily="34" charset="0"/>
              </a:rPr>
              <a:t> Luxury and sports car manufacturers like Lamborghini (~700 bhp), Ferrari, and Aston Martin lead in average power output, catering to high-performance segments.</a:t>
            </a:r>
            <a:endParaRPr lang="en-US" sz="1600" dirty="0">
              <a:latin typeface="Segoe UI" panose="020B0502040204020203" pitchFamily="34" charset="0"/>
              <a:cs typeface="Segoe UI" panose="020B0502040204020203" pitchFamily="34" charset="0"/>
            </a:endParaRPr>
          </a:p>
        </p:txBody>
      </p:sp>
      <p:sp>
        <p:nvSpPr>
          <p:cNvPr id="7" name="Text 5"/>
          <p:cNvSpPr/>
          <p:nvPr/>
        </p:nvSpPr>
        <p:spPr>
          <a:xfrm>
            <a:off x="1852017" y="4279756"/>
            <a:ext cx="5247561" cy="847963"/>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Top Makes by Avg Torque:</a:t>
            </a:r>
            <a:r>
              <a:rPr lang="en-US" sz="1600" dirty="0">
                <a:solidFill>
                  <a:srgbClr val="D9E1FF"/>
                </a:solidFill>
                <a:latin typeface="Segoe UI" panose="020B0502040204020203" pitchFamily="34" charset="0"/>
                <a:ea typeface="Arimo" pitchFamily="34" charset="-122"/>
                <a:cs typeface="Segoe UI" panose="020B0502040204020203" pitchFamily="34" charset="0"/>
              </a:rPr>
              <a:t> Similarly, Lamborghini (~700 Nm) and Bugatti show superior torque figures, essential for rapid acceleration and towing capabilities.</a:t>
            </a:r>
            <a:endParaRPr lang="en-US" sz="1600" dirty="0">
              <a:latin typeface="Segoe UI" panose="020B0502040204020203" pitchFamily="34" charset="0"/>
              <a:cs typeface="Segoe UI" panose="020B0502040204020203" pitchFamily="34" charset="0"/>
            </a:endParaRPr>
          </a:p>
        </p:txBody>
      </p:sp>
      <p:sp>
        <p:nvSpPr>
          <p:cNvPr id="8" name="Text 6"/>
          <p:cNvSpPr/>
          <p:nvPr/>
        </p:nvSpPr>
        <p:spPr>
          <a:xfrm>
            <a:off x="1852017" y="5494315"/>
            <a:ext cx="5247561" cy="1130618"/>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Kerb Weight Distribution:</a:t>
            </a:r>
            <a:r>
              <a:rPr lang="en-US" sz="1600" dirty="0">
                <a:solidFill>
                  <a:srgbClr val="D9E1FF"/>
                </a:solidFill>
                <a:latin typeface="Segoe UI" panose="020B0502040204020203" pitchFamily="34" charset="0"/>
                <a:ea typeface="Arimo" pitchFamily="34" charset="-122"/>
                <a:cs typeface="Segoe UI" panose="020B0502040204020203" pitchFamily="34" charset="0"/>
              </a:rPr>
              <a:t> Average kerb weight ranges from 1200-1500 kg. SUVs tend to be heavier for enhanced stability, while Hatchbacks are lighter for agility and fuel efficiency. Outliers in weight are typically ultra-heavy luxury vehicles.</a:t>
            </a:r>
            <a:endParaRPr lang="en-US" sz="1600" dirty="0">
              <a:latin typeface="Segoe UI" panose="020B0502040204020203" pitchFamily="34" charset="0"/>
              <a:cs typeface="Segoe UI" panose="020B0502040204020203" pitchFamily="34" charset="0"/>
            </a:endParaRPr>
          </a:p>
        </p:txBody>
      </p:sp>
      <p:sp>
        <p:nvSpPr>
          <p:cNvPr id="9" name="Text 7"/>
          <p:cNvSpPr/>
          <p:nvPr/>
        </p:nvSpPr>
        <p:spPr>
          <a:xfrm>
            <a:off x="7538204" y="2588213"/>
            <a:ext cx="2949773" cy="311706"/>
          </a:xfrm>
          <a:prstGeom prst="rect">
            <a:avLst/>
          </a:prstGeom>
          <a:noFill/>
          <a:ln/>
        </p:spPr>
        <p:txBody>
          <a:bodyPr wrap="none" lIns="0" tIns="0" rIns="0" bIns="0" rtlCol="0" anchor="t"/>
          <a:lstStyle/>
          <a:p>
            <a:pPr marL="0" indent="0" algn="l">
              <a:lnSpc>
                <a:spcPts val="2450"/>
              </a:lnSpc>
              <a:buNone/>
            </a:pPr>
            <a:r>
              <a:rPr lang="en-US" sz="2400" b="1" dirty="0">
                <a:solidFill>
                  <a:srgbClr val="FFFFFF"/>
                </a:solidFill>
                <a:latin typeface="Segoe UI" panose="020B0502040204020203" pitchFamily="34" charset="0"/>
                <a:ea typeface="Syne Bold" pitchFamily="34" charset="-122"/>
                <a:cs typeface="Segoe UI" panose="020B0502040204020203" pitchFamily="34" charset="0"/>
              </a:rPr>
              <a:t>Business Implications</a:t>
            </a:r>
            <a:endParaRPr lang="en-US" sz="2400" dirty="0">
              <a:latin typeface="Segoe UI" panose="020B0502040204020203" pitchFamily="34" charset="0"/>
              <a:cs typeface="Segoe UI" panose="020B0502040204020203" pitchFamily="34" charset="0"/>
            </a:endParaRPr>
          </a:p>
        </p:txBody>
      </p:sp>
      <p:sp>
        <p:nvSpPr>
          <p:cNvPr id="10" name="Text 8"/>
          <p:cNvSpPr/>
          <p:nvPr/>
        </p:nvSpPr>
        <p:spPr>
          <a:xfrm>
            <a:off x="7538204" y="3076488"/>
            <a:ext cx="5247561" cy="1130618"/>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Targeted Performance:</a:t>
            </a:r>
            <a:r>
              <a:rPr lang="en-US" sz="1600" dirty="0">
                <a:solidFill>
                  <a:srgbClr val="D9E1FF"/>
                </a:solidFill>
                <a:latin typeface="Segoe UI" panose="020B0502040204020203" pitchFamily="34" charset="0"/>
                <a:ea typeface="Arimo" pitchFamily="34" charset="-122"/>
                <a:cs typeface="Segoe UI" panose="020B0502040204020203" pitchFamily="34" charset="0"/>
              </a:rPr>
              <a:t> For mass-market launches, aim for a mid-range power output (150-300 bhp) to balance affordability with adequate performance. High-end performance should be reserved for niche luxury markets.</a:t>
            </a:r>
            <a:endParaRPr lang="en-US" sz="1600" dirty="0">
              <a:latin typeface="Segoe UI" panose="020B0502040204020203" pitchFamily="34" charset="0"/>
              <a:cs typeface="Segoe UI" panose="020B0502040204020203" pitchFamily="34" charset="0"/>
            </a:endParaRPr>
          </a:p>
        </p:txBody>
      </p:sp>
      <p:sp>
        <p:nvSpPr>
          <p:cNvPr id="11" name="Text 9"/>
          <p:cNvSpPr/>
          <p:nvPr/>
        </p:nvSpPr>
        <p:spPr>
          <a:xfrm>
            <a:off x="7538204" y="4494679"/>
            <a:ext cx="5247561" cy="1130618"/>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Weight Optimization:</a:t>
            </a:r>
            <a:r>
              <a:rPr lang="en-US" sz="1600" dirty="0">
                <a:solidFill>
                  <a:srgbClr val="D9E1FF"/>
                </a:solidFill>
                <a:latin typeface="Segoe UI" panose="020B0502040204020203" pitchFamily="34" charset="0"/>
                <a:ea typeface="Arimo" pitchFamily="34" charset="-122"/>
                <a:cs typeface="Segoe UI" panose="020B0502040204020203" pitchFamily="34" charset="0"/>
              </a:rPr>
              <a:t> Design lighter models, especially for compact segments, to improve fuel efficiency and maneuverability. For SUVs, a heavier build can be marketed as a premium feature enhancing safety and ride comfort.</a:t>
            </a:r>
            <a:endParaRPr lang="en-US" sz="1600" dirty="0">
              <a:latin typeface="Segoe UI" panose="020B0502040204020203" pitchFamily="34" charset="0"/>
              <a:cs typeface="Segoe UI" panose="020B0502040204020203" pitchFamily="34" charset="0"/>
            </a:endParaRPr>
          </a:p>
        </p:txBody>
      </p:sp>
      <p:sp>
        <p:nvSpPr>
          <p:cNvPr id="12" name="Text 10"/>
          <p:cNvSpPr/>
          <p:nvPr/>
        </p:nvSpPr>
        <p:spPr>
          <a:xfrm>
            <a:off x="7538204" y="5935448"/>
            <a:ext cx="5247561" cy="1130618"/>
          </a:xfrm>
          <a:prstGeom prst="rect">
            <a:avLst/>
          </a:prstGeom>
          <a:noFill/>
          <a:ln/>
        </p:spPr>
        <p:txBody>
          <a:bodyPr wrap="square" lIns="0" tIns="0" rIns="0" bIns="0" rtlCol="0" anchor="t"/>
          <a:lstStyle/>
          <a:p>
            <a:pPr marL="342900" indent="-342900" algn="l">
              <a:lnSpc>
                <a:spcPts val="2200"/>
              </a:lnSpc>
              <a:buSzPct val="100000"/>
              <a:buChar char="•"/>
            </a:pPr>
            <a:r>
              <a:rPr lang="en-US" sz="1600" dirty="0">
                <a:solidFill>
                  <a:srgbClr val="8061FF"/>
                </a:solidFill>
                <a:latin typeface="Segoe UI" panose="020B0502040204020203" pitchFamily="34" charset="0"/>
                <a:ea typeface="Arimo" pitchFamily="34" charset="-122"/>
                <a:cs typeface="Segoe UI" panose="020B0502040204020203" pitchFamily="34" charset="0"/>
              </a:rPr>
              <a:t>Strategic Positioning:</a:t>
            </a:r>
            <a:r>
              <a:rPr lang="en-US" sz="1600" dirty="0">
                <a:solidFill>
                  <a:srgbClr val="D9E1FF"/>
                </a:solidFill>
                <a:latin typeface="Segoe UI" panose="020B0502040204020203" pitchFamily="34" charset="0"/>
                <a:ea typeface="Arimo" pitchFamily="34" charset="-122"/>
                <a:cs typeface="Segoe UI" panose="020B0502040204020203" pitchFamily="34" charset="0"/>
              </a:rPr>
              <a:t> Clearly define the performance and weight characteristics of new models to align with specific target audiences, whether they prioritize raw power, efficiency, or a blend of both.</a:t>
            </a:r>
            <a:endParaRPr lang="en-US" sz="1600" dirty="0">
              <a:latin typeface="Segoe UI" panose="020B0502040204020203" pitchFamily="34" charset="0"/>
              <a:cs typeface="Segoe U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E118F49-1F18-109E-9081-53DE45463755}"/>
              </a:ext>
            </a:extLst>
          </p:cNvPr>
          <p:cNvPicPr>
            <a:picLocks noChangeAspect="1"/>
          </p:cNvPicPr>
          <p:nvPr/>
        </p:nvPicPr>
        <p:blipFill>
          <a:blip r:embed="rId3"/>
          <a:stretch>
            <a:fillRect/>
          </a:stretch>
        </p:blipFill>
        <p:spPr>
          <a:xfrm>
            <a:off x="12756994" y="7601260"/>
            <a:ext cx="1873405" cy="543001"/>
          </a:xfrm>
          <a:prstGeom prst="rect">
            <a:avLst/>
          </a:prstGeom>
        </p:spPr>
      </p:pic>
      <p:sp>
        <p:nvSpPr>
          <p:cNvPr id="2" name="Shape 0"/>
          <p:cNvSpPr/>
          <p:nvPr/>
        </p:nvSpPr>
        <p:spPr>
          <a:xfrm>
            <a:off x="564444" y="243840"/>
            <a:ext cx="13580533" cy="7815501"/>
          </a:xfrm>
          <a:prstGeom prst="roundRect">
            <a:avLst>
              <a:gd name="adj" fmla="val 279"/>
            </a:avLst>
          </a:prstGeom>
          <a:solidFill>
            <a:srgbClr val="0C0A33"/>
          </a:solidFill>
          <a:ln/>
        </p:spPr>
      </p:sp>
      <p:sp>
        <p:nvSpPr>
          <p:cNvPr id="3" name="Text 1"/>
          <p:cNvSpPr/>
          <p:nvPr/>
        </p:nvSpPr>
        <p:spPr>
          <a:xfrm>
            <a:off x="947619" y="338912"/>
            <a:ext cx="5989558" cy="427196"/>
          </a:xfrm>
          <a:prstGeom prst="rect">
            <a:avLst/>
          </a:prstGeom>
          <a:noFill/>
          <a:ln/>
        </p:spPr>
        <p:txBody>
          <a:bodyPr wrap="none" lIns="0" tIns="0" rIns="0" bIns="0" rtlCol="0" anchor="t"/>
          <a:lstStyle/>
          <a:p>
            <a:pPr marL="0" indent="0" algn="l">
              <a:lnSpc>
                <a:spcPts val="3350"/>
              </a:lnSpc>
              <a:buNone/>
            </a:pPr>
            <a:r>
              <a:rPr lang="en-US" sz="2650" b="1" i="1" dirty="0">
                <a:solidFill>
                  <a:srgbClr val="FFFFFF"/>
                </a:solidFill>
                <a:latin typeface="Segoe UI" panose="020B0502040204020203" pitchFamily="34" charset="0"/>
                <a:ea typeface="Syne Bold" pitchFamily="34" charset="-122"/>
                <a:cs typeface="Segoe UI" panose="020B0502040204020203" pitchFamily="34" charset="0"/>
              </a:rPr>
              <a:t>PERFORMANCE &amp; WEIGHT  ANALYSIS</a:t>
            </a:r>
            <a:endParaRPr lang="en-US" sz="2650" i="1" dirty="0">
              <a:latin typeface="Segoe UI" panose="020B0502040204020203" pitchFamily="34" charset="0"/>
              <a:cs typeface="Segoe UI" panose="020B0502040204020203" pitchFamily="34" charset="0"/>
            </a:endParaRPr>
          </a:p>
        </p:txBody>
      </p:sp>
      <p:sp>
        <p:nvSpPr>
          <p:cNvPr id="4" name="Text 2"/>
          <p:cNvSpPr/>
          <p:nvPr/>
        </p:nvSpPr>
        <p:spPr>
          <a:xfrm>
            <a:off x="947619" y="1074658"/>
            <a:ext cx="4114919" cy="213717"/>
          </a:xfrm>
          <a:prstGeom prst="rect">
            <a:avLst/>
          </a:prstGeom>
          <a:noFill/>
          <a:ln/>
        </p:spPr>
        <p:txBody>
          <a:bodyPr wrap="none" lIns="0" tIns="0" rIns="0" bIns="0" rtlCol="0" anchor="t"/>
          <a:lstStyle/>
          <a:p>
            <a:pPr marL="0" indent="0" algn="l">
              <a:lnSpc>
                <a:spcPts val="1650"/>
              </a:lnSpc>
              <a:buNone/>
            </a:pPr>
            <a:r>
              <a:rPr lang="en-US" sz="1300" b="1" i="1" dirty="0">
                <a:solidFill>
                  <a:srgbClr val="FFFFFF"/>
                </a:solidFill>
                <a:latin typeface="Segoe UI" panose="020B0502040204020203" pitchFamily="34" charset="0"/>
                <a:ea typeface="Syne Bold" pitchFamily="34" charset="-122"/>
                <a:cs typeface="Segoe UI" panose="020B0502040204020203" pitchFamily="34" charset="0"/>
              </a:rPr>
              <a:t>TOP PERFORMERS WITH HIGH POWER AND TORQUE</a:t>
            </a:r>
            <a:endParaRPr lang="en-US" sz="1300" i="1" dirty="0">
              <a:latin typeface="Segoe UI" panose="020B0502040204020203" pitchFamily="34" charset="0"/>
              <a:cs typeface="Segoe UI" panose="020B0502040204020203" pitchFamily="34" charset="0"/>
            </a:endParaRPr>
          </a:p>
        </p:txBody>
      </p:sp>
      <p:pic>
        <p:nvPicPr>
          <p:cNvPr id="5" name="Image 0" descr="preencoded.png"/>
          <p:cNvPicPr>
            <a:picLocks noChangeAspect="1"/>
          </p:cNvPicPr>
          <p:nvPr/>
        </p:nvPicPr>
        <p:blipFill>
          <a:blip r:embed="rId4"/>
          <a:stretch>
            <a:fillRect/>
          </a:stretch>
        </p:blipFill>
        <p:spPr>
          <a:xfrm>
            <a:off x="732027" y="1417016"/>
            <a:ext cx="5490961" cy="3074805"/>
          </a:xfrm>
          <a:prstGeom prst="rect">
            <a:avLst/>
          </a:prstGeom>
        </p:spPr>
      </p:pic>
      <p:pic>
        <p:nvPicPr>
          <p:cNvPr id="6" name="Image 1" descr="preencoded.png"/>
          <p:cNvPicPr>
            <a:picLocks noChangeAspect="1"/>
          </p:cNvPicPr>
          <p:nvPr/>
        </p:nvPicPr>
        <p:blipFill>
          <a:blip r:embed="rId5"/>
          <a:stretch>
            <a:fillRect/>
          </a:stretch>
        </p:blipFill>
        <p:spPr>
          <a:xfrm>
            <a:off x="6779133" y="862299"/>
            <a:ext cx="7119240" cy="3685005"/>
          </a:xfrm>
          <a:prstGeom prst="rect">
            <a:avLst/>
          </a:prstGeom>
        </p:spPr>
      </p:pic>
      <p:sp>
        <p:nvSpPr>
          <p:cNvPr id="7" name="Text 3"/>
          <p:cNvSpPr/>
          <p:nvPr/>
        </p:nvSpPr>
        <p:spPr>
          <a:xfrm>
            <a:off x="2833552" y="4715166"/>
            <a:ext cx="3684627" cy="213717"/>
          </a:xfrm>
          <a:prstGeom prst="rect">
            <a:avLst/>
          </a:prstGeom>
          <a:noFill/>
          <a:ln/>
        </p:spPr>
        <p:txBody>
          <a:bodyPr wrap="none" lIns="0" tIns="0" rIns="0" bIns="0" rtlCol="0" anchor="t"/>
          <a:lstStyle/>
          <a:p>
            <a:pPr marL="0" indent="0" algn="l">
              <a:lnSpc>
                <a:spcPts val="1650"/>
              </a:lnSpc>
              <a:buNone/>
            </a:pPr>
            <a:r>
              <a:rPr lang="en-US" sz="1300" b="1" i="1" dirty="0">
                <a:solidFill>
                  <a:srgbClr val="FFFFFF"/>
                </a:solidFill>
                <a:latin typeface="Segoe UI" panose="020B0502040204020203" pitchFamily="34" charset="0"/>
                <a:ea typeface="Syne Bold" pitchFamily="34" charset="-122"/>
                <a:cs typeface="Segoe UI" panose="020B0502040204020203" pitchFamily="34" charset="0"/>
              </a:rPr>
              <a:t>TOP MAKES BY AVERAGE KERB WEIGHT (KG)</a:t>
            </a:r>
            <a:endParaRPr lang="en-US" sz="1300" i="1" dirty="0">
              <a:latin typeface="Segoe UI" panose="020B0502040204020203" pitchFamily="34" charset="0"/>
              <a:cs typeface="Segoe UI" panose="020B0502040204020203" pitchFamily="34" charset="0"/>
            </a:endParaRPr>
          </a:p>
        </p:txBody>
      </p:sp>
      <p:sp>
        <p:nvSpPr>
          <p:cNvPr id="8" name="Shape 4"/>
          <p:cNvSpPr/>
          <p:nvPr/>
        </p:nvSpPr>
        <p:spPr>
          <a:xfrm>
            <a:off x="2822258" y="5112901"/>
            <a:ext cx="8985885" cy="2546985"/>
          </a:xfrm>
          <a:prstGeom prst="roundRect">
            <a:avLst>
              <a:gd name="adj" fmla="val 856"/>
            </a:avLst>
          </a:prstGeom>
          <a:noFill/>
          <a:ln w="7620">
            <a:solidFill>
              <a:srgbClr val="FFFFFF">
                <a:alpha val="24000"/>
              </a:srgbClr>
            </a:solidFill>
            <a:prstDash val="solid"/>
          </a:ln>
        </p:spPr>
      </p:sp>
      <p:sp>
        <p:nvSpPr>
          <p:cNvPr id="9" name="Shape 5"/>
          <p:cNvSpPr/>
          <p:nvPr/>
        </p:nvSpPr>
        <p:spPr>
          <a:xfrm>
            <a:off x="2841172" y="5154388"/>
            <a:ext cx="8970645" cy="421958"/>
          </a:xfrm>
          <a:prstGeom prst="rect">
            <a:avLst/>
          </a:prstGeom>
          <a:solidFill>
            <a:srgbClr val="FFFFFF">
              <a:alpha val="4000"/>
            </a:srgbClr>
          </a:solidFill>
          <a:ln/>
        </p:spPr>
      </p:sp>
      <p:sp>
        <p:nvSpPr>
          <p:cNvPr id="10" name="Text 6"/>
          <p:cNvSpPr/>
          <p:nvPr/>
        </p:nvSpPr>
        <p:spPr>
          <a:xfrm>
            <a:off x="2986547" y="5249162"/>
            <a:ext cx="2696408" cy="232410"/>
          </a:xfrm>
          <a:prstGeom prst="rect">
            <a:avLst/>
          </a:prstGeom>
          <a:noFill/>
          <a:ln/>
        </p:spPr>
        <p:txBody>
          <a:bodyPr wrap="none" lIns="0" tIns="0" rIns="0" bIns="0" rtlCol="0" anchor="t"/>
          <a:lstStyle/>
          <a:p>
            <a:pPr marL="0" indent="0" algn="l">
              <a:lnSpc>
                <a:spcPts val="1800"/>
              </a:lnSpc>
              <a:buNone/>
            </a:pPr>
            <a:r>
              <a:rPr lang="en-US" sz="1100" b="1" dirty="0">
                <a:solidFill>
                  <a:srgbClr val="D9E1FF"/>
                </a:solidFill>
                <a:latin typeface="Segoe UI" panose="020B0502040204020203" pitchFamily="34" charset="0"/>
                <a:ea typeface="Arimo" pitchFamily="34" charset="-122"/>
                <a:cs typeface="Segoe UI" panose="020B0502040204020203" pitchFamily="34" charset="0"/>
              </a:rPr>
              <a:t>Make</a:t>
            </a:r>
            <a:endParaRPr lang="en-US" sz="1100" dirty="0">
              <a:latin typeface="Segoe UI" panose="020B0502040204020203" pitchFamily="34" charset="0"/>
              <a:cs typeface="Segoe UI" panose="020B0502040204020203" pitchFamily="34" charset="0"/>
            </a:endParaRPr>
          </a:p>
        </p:txBody>
      </p:sp>
      <p:sp>
        <p:nvSpPr>
          <p:cNvPr id="11" name="Text 7"/>
          <p:cNvSpPr/>
          <p:nvPr/>
        </p:nvSpPr>
        <p:spPr>
          <a:xfrm>
            <a:off x="5969794" y="5215295"/>
            <a:ext cx="2691765" cy="232410"/>
          </a:xfrm>
          <a:prstGeom prst="rect">
            <a:avLst/>
          </a:prstGeom>
          <a:noFill/>
          <a:ln/>
        </p:spPr>
        <p:txBody>
          <a:bodyPr wrap="none" lIns="0" tIns="0" rIns="0" bIns="0" rtlCol="0" anchor="t"/>
          <a:lstStyle/>
          <a:p>
            <a:pPr marL="0" indent="0" algn="l">
              <a:lnSpc>
                <a:spcPts val="1800"/>
              </a:lnSpc>
              <a:buNone/>
            </a:pPr>
            <a:r>
              <a:rPr lang="en-US" sz="1100" b="1" dirty="0">
                <a:solidFill>
                  <a:srgbClr val="D9E1FF"/>
                </a:solidFill>
                <a:latin typeface="Segoe UI" panose="020B0502040204020203" pitchFamily="34" charset="0"/>
                <a:ea typeface="Arimo" pitchFamily="34" charset="-122"/>
                <a:cs typeface="Segoe UI" panose="020B0502040204020203" pitchFamily="34" charset="0"/>
              </a:rPr>
              <a:t>Average Weight (kg)</a:t>
            </a:r>
            <a:endParaRPr lang="en-US" sz="1100" dirty="0">
              <a:latin typeface="Segoe UI" panose="020B0502040204020203" pitchFamily="34" charset="0"/>
              <a:cs typeface="Segoe UI" panose="020B0502040204020203" pitchFamily="34" charset="0"/>
            </a:endParaRPr>
          </a:p>
        </p:txBody>
      </p:sp>
      <p:sp>
        <p:nvSpPr>
          <p:cNvPr id="12" name="Text 8"/>
          <p:cNvSpPr/>
          <p:nvPr/>
        </p:nvSpPr>
        <p:spPr>
          <a:xfrm>
            <a:off x="8959691" y="5215295"/>
            <a:ext cx="2695575" cy="232410"/>
          </a:xfrm>
          <a:prstGeom prst="rect">
            <a:avLst/>
          </a:prstGeom>
          <a:noFill/>
          <a:ln/>
        </p:spPr>
        <p:txBody>
          <a:bodyPr wrap="none" lIns="0" tIns="0" rIns="0" bIns="0" rtlCol="0" anchor="t"/>
          <a:lstStyle/>
          <a:p>
            <a:pPr marL="0" indent="0" algn="l">
              <a:lnSpc>
                <a:spcPts val="1800"/>
              </a:lnSpc>
              <a:buNone/>
            </a:pPr>
            <a:r>
              <a:rPr lang="en-US" sz="1100" b="1" dirty="0">
                <a:solidFill>
                  <a:srgbClr val="D9E1FF"/>
                </a:solidFill>
                <a:latin typeface="Segoe UI" panose="020B0502040204020203" pitchFamily="34" charset="0"/>
                <a:ea typeface="Arimo" pitchFamily="34" charset="-122"/>
                <a:cs typeface="Segoe UI" panose="020B0502040204020203" pitchFamily="34" charset="0"/>
              </a:rPr>
              <a:t>Typical Body Types</a:t>
            </a:r>
            <a:endParaRPr lang="en-US" sz="1100" dirty="0">
              <a:latin typeface="Segoe UI" panose="020B0502040204020203" pitchFamily="34" charset="0"/>
              <a:cs typeface="Segoe UI" panose="020B0502040204020203" pitchFamily="34" charset="0"/>
            </a:endParaRPr>
          </a:p>
        </p:txBody>
      </p:sp>
      <p:sp>
        <p:nvSpPr>
          <p:cNvPr id="13" name="Shape 9"/>
          <p:cNvSpPr/>
          <p:nvPr/>
        </p:nvSpPr>
        <p:spPr>
          <a:xfrm>
            <a:off x="2841172" y="5576345"/>
            <a:ext cx="8970645" cy="421958"/>
          </a:xfrm>
          <a:prstGeom prst="rect">
            <a:avLst/>
          </a:prstGeom>
          <a:solidFill>
            <a:srgbClr val="000000">
              <a:alpha val="4000"/>
            </a:srgbClr>
          </a:solidFill>
          <a:ln/>
        </p:spPr>
      </p:sp>
      <p:sp>
        <p:nvSpPr>
          <p:cNvPr id="14" name="Text 10"/>
          <p:cNvSpPr/>
          <p:nvPr/>
        </p:nvSpPr>
        <p:spPr>
          <a:xfrm>
            <a:off x="2975253" y="5637252"/>
            <a:ext cx="2696408"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Rolls Royce</a:t>
            </a:r>
            <a:endParaRPr lang="en-US" sz="1100" dirty="0">
              <a:latin typeface="Segoe UI" panose="020B0502040204020203" pitchFamily="34" charset="0"/>
              <a:cs typeface="Segoe UI" panose="020B0502040204020203" pitchFamily="34" charset="0"/>
            </a:endParaRPr>
          </a:p>
        </p:txBody>
      </p:sp>
      <p:sp>
        <p:nvSpPr>
          <p:cNvPr id="15" name="Text 11"/>
          <p:cNvSpPr/>
          <p:nvPr/>
        </p:nvSpPr>
        <p:spPr>
          <a:xfrm>
            <a:off x="5969794" y="5637252"/>
            <a:ext cx="269176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5700</a:t>
            </a:r>
            <a:endParaRPr lang="en-US" sz="1100" dirty="0">
              <a:latin typeface="Segoe UI" panose="020B0502040204020203" pitchFamily="34" charset="0"/>
              <a:cs typeface="Segoe UI" panose="020B0502040204020203" pitchFamily="34" charset="0"/>
            </a:endParaRPr>
          </a:p>
        </p:txBody>
      </p:sp>
      <p:sp>
        <p:nvSpPr>
          <p:cNvPr id="16" name="Text 12"/>
          <p:cNvSpPr/>
          <p:nvPr/>
        </p:nvSpPr>
        <p:spPr>
          <a:xfrm>
            <a:off x="8959691" y="5637252"/>
            <a:ext cx="269557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Luxury Sedan</a:t>
            </a:r>
            <a:endParaRPr lang="en-US" sz="1100" dirty="0">
              <a:latin typeface="Segoe UI" panose="020B0502040204020203" pitchFamily="34" charset="0"/>
              <a:cs typeface="Segoe UI" panose="020B0502040204020203" pitchFamily="34" charset="0"/>
            </a:endParaRPr>
          </a:p>
        </p:txBody>
      </p:sp>
      <p:sp>
        <p:nvSpPr>
          <p:cNvPr id="17" name="Shape 13"/>
          <p:cNvSpPr/>
          <p:nvPr/>
        </p:nvSpPr>
        <p:spPr>
          <a:xfrm>
            <a:off x="2841172" y="5998303"/>
            <a:ext cx="8970645" cy="421958"/>
          </a:xfrm>
          <a:prstGeom prst="rect">
            <a:avLst/>
          </a:prstGeom>
          <a:solidFill>
            <a:srgbClr val="FFFFFF">
              <a:alpha val="4000"/>
            </a:srgbClr>
          </a:solidFill>
          <a:ln/>
        </p:spPr>
      </p:sp>
      <p:sp>
        <p:nvSpPr>
          <p:cNvPr id="18" name="Text 14"/>
          <p:cNvSpPr/>
          <p:nvPr/>
        </p:nvSpPr>
        <p:spPr>
          <a:xfrm>
            <a:off x="2975253" y="6059210"/>
            <a:ext cx="2696408" cy="232410"/>
          </a:xfrm>
          <a:prstGeom prst="rect">
            <a:avLst/>
          </a:prstGeom>
          <a:noFill/>
          <a:ln/>
        </p:spPr>
        <p:txBody>
          <a:bodyPr wrap="none" lIns="0" tIns="0" rIns="0" bIns="0" rtlCol="0" anchor="t"/>
          <a:lstStyle/>
          <a:p>
            <a:pPr marL="0" indent="0" algn="l">
              <a:lnSpc>
                <a:spcPts val="1800"/>
              </a:lnSpc>
              <a:buNone/>
            </a:pPr>
            <a:r>
              <a:rPr lang="en-US" sz="1100" b="1" dirty="0">
                <a:solidFill>
                  <a:srgbClr val="D9E1FF"/>
                </a:solidFill>
                <a:latin typeface="Segoe UI" panose="020B0502040204020203" pitchFamily="34" charset="0"/>
                <a:ea typeface="Arimo" pitchFamily="34" charset="-122"/>
                <a:cs typeface="Segoe UI" panose="020B0502040204020203" pitchFamily="34" charset="0"/>
              </a:rPr>
              <a:t>Bentley</a:t>
            </a:r>
            <a:endParaRPr lang="en-US" sz="1100" dirty="0">
              <a:latin typeface="Segoe UI" panose="020B0502040204020203" pitchFamily="34" charset="0"/>
              <a:cs typeface="Segoe UI" panose="020B0502040204020203" pitchFamily="34" charset="0"/>
            </a:endParaRPr>
          </a:p>
        </p:txBody>
      </p:sp>
      <p:sp>
        <p:nvSpPr>
          <p:cNvPr id="19" name="Text 15"/>
          <p:cNvSpPr/>
          <p:nvPr/>
        </p:nvSpPr>
        <p:spPr>
          <a:xfrm>
            <a:off x="5969794" y="6059210"/>
            <a:ext cx="269176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5400</a:t>
            </a:r>
            <a:endParaRPr lang="en-US" sz="1100" dirty="0">
              <a:latin typeface="Segoe UI" panose="020B0502040204020203" pitchFamily="34" charset="0"/>
              <a:cs typeface="Segoe UI" panose="020B0502040204020203" pitchFamily="34" charset="0"/>
            </a:endParaRPr>
          </a:p>
        </p:txBody>
      </p:sp>
      <p:sp>
        <p:nvSpPr>
          <p:cNvPr id="20" name="Text 16"/>
          <p:cNvSpPr/>
          <p:nvPr/>
        </p:nvSpPr>
        <p:spPr>
          <a:xfrm>
            <a:off x="8959691" y="6059210"/>
            <a:ext cx="269557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Sedan</a:t>
            </a:r>
            <a:endParaRPr lang="en-US" sz="1100" dirty="0">
              <a:latin typeface="Segoe UI" panose="020B0502040204020203" pitchFamily="34" charset="0"/>
              <a:cs typeface="Segoe UI" panose="020B0502040204020203" pitchFamily="34" charset="0"/>
            </a:endParaRPr>
          </a:p>
        </p:txBody>
      </p:sp>
      <p:sp>
        <p:nvSpPr>
          <p:cNvPr id="21" name="Shape 17"/>
          <p:cNvSpPr/>
          <p:nvPr/>
        </p:nvSpPr>
        <p:spPr>
          <a:xfrm>
            <a:off x="2841172" y="6420260"/>
            <a:ext cx="8970645" cy="421958"/>
          </a:xfrm>
          <a:prstGeom prst="rect">
            <a:avLst/>
          </a:prstGeom>
          <a:solidFill>
            <a:srgbClr val="000000">
              <a:alpha val="4000"/>
            </a:srgbClr>
          </a:solidFill>
          <a:ln/>
        </p:spPr>
      </p:sp>
      <p:sp>
        <p:nvSpPr>
          <p:cNvPr id="22" name="Text 18"/>
          <p:cNvSpPr/>
          <p:nvPr/>
        </p:nvSpPr>
        <p:spPr>
          <a:xfrm>
            <a:off x="2975253" y="6481167"/>
            <a:ext cx="2696408"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Lexus</a:t>
            </a:r>
            <a:endParaRPr lang="en-US" sz="1100" dirty="0">
              <a:latin typeface="Segoe UI" panose="020B0502040204020203" pitchFamily="34" charset="0"/>
              <a:cs typeface="Segoe UI" panose="020B0502040204020203" pitchFamily="34" charset="0"/>
            </a:endParaRPr>
          </a:p>
        </p:txBody>
      </p:sp>
      <p:sp>
        <p:nvSpPr>
          <p:cNvPr id="23" name="Text 19"/>
          <p:cNvSpPr/>
          <p:nvPr/>
        </p:nvSpPr>
        <p:spPr>
          <a:xfrm>
            <a:off x="5969794" y="6481167"/>
            <a:ext cx="269176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4800</a:t>
            </a:r>
            <a:endParaRPr lang="en-US" sz="1100" dirty="0">
              <a:latin typeface="Segoe UI" panose="020B0502040204020203" pitchFamily="34" charset="0"/>
              <a:cs typeface="Segoe UI" panose="020B0502040204020203" pitchFamily="34" charset="0"/>
            </a:endParaRPr>
          </a:p>
        </p:txBody>
      </p:sp>
      <p:sp>
        <p:nvSpPr>
          <p:cNvPr id="24" name="Text 20"/>
          <p:cNvSpPr/>
          <p:nvPr/>
        </p:nvSpPr>
        <p:spPr>
          <a:xfrm>
            <a:off x="8959691" y="6481167"/>
            <a:ext cx="269557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Sedan, SUV</a:t>
            </a:r>
            <a:endParaRPr lang="en-US" sz="1100" dirty="0">
              <a:latin typeface="Segoe UI" panose="020B0502040204020203" pitchFamily="34" charset="0"/>
              <a:cs typeface="Segoe UI" panose="020B0502040204020203" pitchFamily="34" charset="0"/>
            </a:endParaRPr>
          </a:p>
        </p:txBody>
      </p:sp>
      <p:sp>
        <p:nvSpPr>
          <p:cNvPr id="25" name="Shape 21"/>
          <p:cNvSpPr/>
          <p:nvPr/>
        </p:nvSpPr>
        <p:spPr>
          <a:xfrm>
            <a:off x="2841172" y="6842218"/>
            <a:ext cx="8970645" cy="421958"/>
          </a:xfrm>
          <a:prstGeom prst="rect">
            <a:avLst/>
          </a:prstGeom>
          <a:solidFill>
            <a:srgbClr val="FFFFFF">
              <a:alpha val="4000"/>
            </a:srgbClr>
          </a:solidFill>
          <a:ln/>
        </p:spPr>
      </p:sp>
      <p:sp>
        <p:nvSpPr>
          <p:cNvPr id="26" name="Text 22"/>
          <p:cNvSpPr/>
          <p:nvPr/>
        </p:nvSpPr>
        <p:spPr>
          <a:xfrm>
            <a:off x="2975253" y="6903125"/>
            <a:ext cx="2696408" cy="232410"/>
          </a:xfrm>
          <a:prstGeom prst="rect">
            <a:avLst/>
          </a:prstGeom>
          <a:noFill/>
          <a:ln/>
        </p:spPr>
        <p:txBody>
          <a:bodyPr wrap="none" lIns="0" tIns="0" rIns="0" bIns="0" rtlCol="0" anchor="t"/>
          <a:lstStyle/>
          <a:p>
            <a:pPr marL="0" indent="0" algn="l">
              <a:lnSpc>
                <a:spcPts val="1800"/>
              </a:lnSpc>
              <a:buNone/>
            </a:pPr>
            <a:r>
              <a:rPr lang="en-US" sz="1100" b="1" dirty="0">
                <a:solidFill>
                  <a:srgbClr val="D9E1FF"/>
                </a:solidFill>
                <a:latin typeface="Segoe UI" panose="020B0502040204020203" pitchFamily="34" charset="0"/>
                <a:ea typeface="Arimo" pitchFamily="34" charset="-122"/>
                <a:cs typeface="Segoe UI" panose="020B0502040204020203" pitchFamily="34" charset="0"/>
              </a:rPr>
              <a:t>Bugatti</a:t>
            </a:r>
            <a:endParaRPr lang="en-US" sz="1100" dirty="0">
              <a:latin typeface="Segoe UI" panose="020B0502040204020203" pitchFamily="34" charset="0"/>
              <a:cs typeface="Segoe UI" panose="020B0502040204020203" pitchFamily="34" charset="0"/>
            </a:endParaRPr>
          </a:p>
        </p:txBody>
      </p:sp>
      <p:sp>
        <p:nvSpPr>
          <p:cNvPr id="27" name="Text 23"/>
          <p:cNvSpPr/>
          <p:nvPr/>
        </p:nvSpPr>
        <p:spPr>
          <a:xfrm>
            <a:off x="5969794" y="6903125"/>
            <a:ext cx="269176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4400</a:t>
            </a:r>
            <a:endParaRPr lang="en-US" sz="1100" dirty="0">
              <a:latin typeface="Segoe UI" panose="020B0502040204020203" pitchFamily="34" charset="0"/>
              <a:cs typeface="Segoe UI" panose="020B0502040204020203" pitchFamily="34" charset="0"/>
            </a:endParaRPr>
          </a:p>
        </p:txBody>
      </p:sp>
      <p:sp>
        <p:nvSpPr>
          <p:cNvPr id="28" name="Text 24"/>
          <p:cNvSpPr/>
          <p:nvPr/>
        </p:nvSpPr>
        <p:spPr>
          <a:xfrm>
            <a:off x="8959691" y="6903125"/>
            <a:ext cx="269557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Sports</a:t>
            </a:r>
            <a:endParaRPr lang="en-US" sz="1100" dirty="0">
              <a:latin typeface="Segoe UI" panose="020B0502040204020203" pitchFamily="34" charset="0"/>
              <a:cs typeface="Segoe UI" panose="020B0502040204020203" pitchFamily="34" charset="0"/>
            </a:endParaRPr>
          </a:p>
        </p:txBody>
      </p:sp>
      <p:sp>
        <p:nvSpPr>
          <p:cNvPr id="29" name="Shape 25"/>
          <p:cNvSpPr/>
          <p:nvPr/>
        </p:nvSpPr>
        <p:spPr>
          <a:xfrm>
            <a:off x="2841172" y="7264175"/>
            <a:ext cx="8970645" cy="421958"/>
          </a:xfrm>
          <a:prstGeom prst="rect">
            <a:avLst/>
          </a:prstGeom>
          <a:solidFill>
            <a:srgbClr val="000000">
              <a:alpha val="4000"/>
            </a:srgbClr>
          </a:solidFill>
          <a:ln/>
        </p:spPr>
      </p:sp>
      <p:sp>
        <p:nvSpPr>
          <p:cNvPr id="30" name="Text 26"/>
          <p:cNvSpPr/>
          <p:nvPr/>
        </p:nvSpPr>
        <p:spPr>
          <a:xfrm>
            <a:off x="2975253" y="7325082"/>
            <a:ext cx="2696408"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Mitsubishi</a:t>
            </a:r>
            <a:endParaRPr lang="en-US" sz="1100" dirty="0">
              <a:latin typeface="Segoe UI" panose="020B0502040204020203" pitchFamily="34" charset="0"/>
              <a:cs typeface="Segoe UI" panose="020B0502040204020203" pitchFamily="34" charset="0"/>
            </a:endParaRPr>
          </a:p>
        </p:txBody>
      </p:sp>
      <p:sp>
        <p:nvSpPr>
          <p:cNvPr id="31" name="Text 27"/>
          <p:cNvSpPr/>
          <p:nvPr/>
        </p:nvSpPr>
        <p:spPr>
          <a:xfrm>
            <a:off x="5969794" y="7325082"/>
            <a:ext cx="269176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4300</a:t>
            </a:r>
            <a:endParaRPr lang="en-US" sz="1100" dirty="0">
              <a:latin typeface="Segoe UI" panose="020B0502040204020203" pitchFamily="34" charset="0"/>
              <a:cs typeface="Segoe UI" panose="020B0502040204020203" pitchFamily="34" charset="0"/>
            </a:endParaRPr>
          </a:p>
        </p:txBody>
      </p:sp>
      <p:sp>
        <p:nvSpPr>
          <p:cNvPr id="32" name="Text 28"/>
          <p:cNvSpPr/>
          <p:nvPr/>
        </p:nvSpPr>
        <p:spPr>
          <a:xfrm>
            <a:off x="8959691" y="7325082"/>
            <a:ext cx="2695575" cy="232410"/>
          </a:xfrm>
          <a:prstGeom prst="rect">
            <a:avLst/>
          </a:prstGeom>
          <a:noFill/>
          <a:ln/>
        </p:spPr>
        <p:txBody>
          <a:bodyPr wrap="none" lIns="0" tIns="0" rIns="0" bIns="0" rtlCol="0" anchor="t"/>
          <a:lstStyle/>
          <a:p>
            <a:pPr marL="0" indent="0" algn="l">
              <a:lnSpc>
                <a:spcPts val="1800"/>
              </a:lnSpc>
              <a:buNone/>
            </a:pPr>
            <a:r>
              <a:rPr lang="en-US" sz="1100" dirty="0">
                <a:solidFill>
                  <a:srgbClr val="D9E1FF"/>
                </a:solidFill>
                <a:latin typeface="Segoe UI" panose="020B0502040204020203" pitchFamily="34" charset="0"/>
                <a:ea typeface="Arimo" pitchFamily="34" charset="-122"/>
                <a:cs typeface="Segoe UI" panose="020B0502040204020203" pitchFamily="34" charset="0"/>
              </a:rPr>
              <a:t>SUV</a:t>
            </a:r>
            <a:endParaRPr lang="en-US" sz="1100" dirty="0">
              <a:latin typeface="Segoe UI" panose="020B0502040204020203" pitchFamily="34" charset="0"/>
              <a:cs typeface="Segoe UI"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243840" y="558165"/>
            <a:ext cx="14142720" cy="7113151"/>
          </a:xfrm>
          <a:prstGeom prst="roundRect">
            <a:avLst>
              <a:gd name="adj" fmla="val 427"/>
            </a:avLst>
          </a:prstGeom>
          <a:solidFill>
            <a:srgbClr val="0C0A33"/>
          </a:solidFill>
          <a:ln/>
        </p:spPr>
      </p:sp>
      <p:sp>
        <p:nvSpPr>
          <p:cNvPr id="3" name="Text 1"/>
          <p:cNvSpPr/>
          <p:nvPr/>
        </p:nvSpPr>
        <p:spPr>
          <a:xfrm>
            <a:off x="1053703" y="1317308"/>
            <a:ext cx="4279106" cy="476369"/>
          </a:xfrm>
          <a:prstGeom prst="rect">
            <a:avLst/>
          </a:prstGeom>
          <a:noFill/>
          <a:ln/>
        </p:spPr>
        <p:txBody>
          <a:bodyPr wrap="none" lIns="0" tIns="0" rIns="0" bIns="0" rtlCol="0" anchor="t"/>
          <a:lstStyle/>
          <a:p>
            <a:pPr marL="0" indent="0" algn="l">
              <a:lnSpc>
                <a:spcPts val="3750"/>
              </a:lnSpc>
              <a:buNone/>
            </a:pPr>
            <a:r>
              <a:rPr lang="en-US" sz="4800" b="1" i="1" dirty="0">
                <a:solidFill>
                  <a:srgbClr val="FFFFFF"/>
                </a:solidFill>
                <a:latin typeface="Segoe UI" panose="020B0502040204020203" pitchFamily="34" charset="0"/>
                <a:ea typeface="Syne Bold" pitchFamily="34" charset="-122"/>
                <a:cs typeface="Segoe UI" panose="020B0502040204020203" pitchFamily="34" charset="0"/>
              </a:rPr>
              <a:t>OBJECTIVE  PART  2</a:t>
            </a:r>
            <a:endParaRPr lang="en-US" sz="4800" dirty="0">
              <a:latin typeface="Segoe UI" panose="020B0502040204020203" pitchFamily="34" charset="0"/>
              <a:cs typeface="Segoe UI" panose="020B0502040204020203" pitchFamily="34" charset="0"/>
            </a:endParaRPr>
          </a:p>
        </p:txBody>
      </p:sp>
      <p:sp>
        <p:nvSpPr>
          <p:cNvPr id="4" name="Text 2"/>
          <p:cNvSpPr/>
          <p:nvPr/>
        </p:nvSpPr>
        <p:spPr>
          <a:xfrm>
            <a:off x="1053703" y="1996083"/>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5" name="Text 3"/>
          <p:cNvSpPr/>
          <p:nvPr/>
        </p:nvSpPr>
        <p:spPr>
          <a:xfrm>
            <a:off x="1053703" y="2522458"/>
            <a:ext cx="3945969" cy="297775"/>
          </a:xfrm>
          <a:prstGeom prst="rect">
            <a:avLst/>
          </a:prstGeom>
          <a:noFill/>
          <a:ln/>
        </p:spPr>
        <p:txBody>
          <a:bodyPr wrap="none" lIns="0" tIns="0" rIns="0" bIns="0" rtlCol="0" anchor="t"/>
          <a:lstStyle/>
          <a:p>
            <a:pPr marL="0" indent="0" algn="l">
              <a:lnSpc>
                <a:spcPts val="2300"/>
              </a:lnSpc>
              <a:buNone/>
            </a:pPr>
            <a:r>
              <a:rPr lang="en-US" sz="3200" b="1" i="1" dirty="0">
                <a:solidFill>
                  <a:srgbClr val="FFFFFF"/>
                </a:solidFill>
                <a:latin typeface="Segoe UI" panose="020B0502040204020203" pitchFamily="34" charset="0"/>
                <a:ea typeface="Syne Bold" pitchFamily="34" charset="-122"/>
                <a:cs typeface="Segoe UI" panose="020B0502040204020203" pitchFamily="34" charset="0"/>
              </a:rPr>
              <a:t>SAFETY FEATURES ANALYSIS</a:t>
            </a:r>
            <a:endParaRPr lang="en-US" sz="3200" dirty="0">
              <a:latin typeface="Segoe UI" panose="020B0502040204020203" pitchFamily="34" charset="0"/>
              <a:cs typeface="Segoe UI" panose="020B0502040204020203" pitchFamily="34" charset="0"/>
            </a:endParaRPr>
          </a:p>
        </p:txBody>
      </p:sp>
      <p:sp>
        <p:nvSpPr>
          <p:cNvPr id="6" name="Text 4"/>
          <p:cNvSpPr/>
          <p:nvPr/>
        </p:nvSpPr>
        <p:spPr>
          <a:xfrm>
            <a:off x="1053703" y="3022640"/>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7" name="Text 5"/>
          <p:cNvSpPr/>
          <p:nvPr/>
        </p:nvSpPr>
        <p:spPr>
          <a:xfrm>
            <a:off x="1053703" y="3549015"/>
            <a:ext cx="3749516" cy="297775"/>
          </a:xfrm>
          <a:prstGeom prst="rect">
            <a:avLst/>
          </a:prstGeom>
          <a:noFill/>
          <a:ln/>
        </p:spPr>
        <p:txBody>
          <a:bodyPr wrap="none" lIns="0" tIns="0" rIns="0" bIns="0" rtlCol="0" anchor="t"/>
          <a:lstStyle/>
          <a:p>
            <a:pPr marL="0" indent="0" algn="l">
              <a:lnSpc>
                <a:spcPts val="2300"/>
              </a:lnSpc>
              <a:buNone/>
            </a:pPr>
            <a:r>
              <a:rPr lang="en-US" sz="3200" b="1" i="1" dirty="0">
                <a:solidFill>
                  <a:srgbClr val="FFFFFF"/>
                </a:solidFill>
                <a:latin typeface="Segoe UI" panose="020B0502040204020203" pitchFamily="34" charset="0"/>
                <a:ea typeface="Syne Bold" pitchFamily="34" charset="-122"/>
                <a:cs typeface="Segoe UI" panose="020B0502040204020203" pitchFamily="34" charset="0"/>
              </a:rPr>
              <a:t>USER  COMFORT  ANALYSIS</a:t>
            </a:r>
            <a:endParaRPr lang="en-US" sz="3200" dirty="0">
              <a:latin typeface="Segoe UI" panose="020B0502040204020203" pitchFamily="34" charset="0"/>
              <a:cs typeface="Segoe UI" panose="020B0502040204020203" pitchFamily="34" charset="0"/>
            </a:endParaRPr>
          </a:p>
        </p:txBody>
      </p:sp>
      <p:sp>
        <p:nvSpPr>
          <p:cNvPr id="8" name="Text 6"/>
          <p:cNvSpPr/>
          <p:nvPr/>
        </p:nvSpPr>
        <p:spPr>
          <a:xfrm>
            <a:off x="1053703" y="4049197"/>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9" name="Text 7"/>
          <p:cNvSpPr/>
          <p:nvPr/>
        </p:nvSpPr>
        <p:spPr>
          <a:xfrm>
            <a:off x="1053703" y="4575572"/>
            <a:ext cx="3511391" cy="297775"/>
          </a:xfrm>
          <a:prstGeom prst="rect">
            <a:avLst/>
          </a:prstGeom>
          <a:noFill/>
          <a:ln/>
        </p:spPr>
        <p:txBody>
          <a:bodyPr wrap="none" lIns="0" tIns="0" rIns="0" bIns="0" rtlCol="0" anchor="t"/>
          <a:lstStyle/>
          <a:p>
            <a:pPr marL="0" indent="0" algn="l">
              <a:lnSpc>
                <a:spcPts val="2300"/>
              </a:lnSpc>
              <a:buNone/>
            </a:pPr>
            <a:r>
              <a:rPr lang="en-US" sz="3200" b="1" i="1" dirty="0">
                <a:solidFill>
                  <a:srgbClr val="FFFFFF"/>
                </a:solidFill>
                <a:latin typeface="Segoe UI" panose="020B0502040204020203" pitchFamily="34" charset="0"/>
                <a:ea typeface="Syne Bold" pitchFamily="34" charset="-122"/>
                <a:cs typeface="Segoe UI" panose="020B0502040204020203" pitchFamily="34" charset="0"/>
              </a:rPr>
              <a:t>ALERT SYSTEM  ANALYSIS</a:t>
            </a:r>
            <a:endParaRPr lang="en-US" sz="3200" dirty="0">
              <a:latin typeface="Segoe UI" panose="020B0502040204020203" pitchFamily="34" charset="0"/>
              <a:cs typeface="Segoe UI" panose="020B0502040204020203" pitchFamily="34" charset="0"/>
            </a:endParaRPr>
          </a:p>
        </p:txBody>
      </p:sp>
      <p:sp>
        <p:nvSpPr>
          <p:cNvPr id="10" name="Text 8"/>
          <p:cNvSpPr/>
          <p:nvPr/>
        </p:nvSpPr>
        <p:spPr>
          <a:xfrm>
            <a:off x="1053703" y="5075753"/>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11" name="Text 9"/>
          <p:cNvSpPr/>
          <p:nvPr/>
        </p:nvSpPr>
        <p:spPr>
          <a:xfrm>
            <a:off x="1053703" y="5602129"/>
            <a:ext cx="3568779" cy="297775"/>
          </a:xfrm>
          <a:prstGeom prst="rect">
            <a:avLst/>
          </a:prstGeom>
          <a:noFill/>
          <a:ln/>
        </p:spPr>
        <p:txBody>
          <a:bodyPr wrap="none" lIns="0" tIns="0" rIns="0" bIns="0" rtlCol="0" anchor="t"/>
          <a:lstStyle/>
          <a:p>
            <a:pPr marL="0" indent="0" algn="l">
              <a:lnSpc>
                <a:spcPts val="2300"/>
              </a:lnSpc>
              <a:buNone/>
            </a:pPr>
            <a:r>
              <a:rPr lang="en-US" sz="3200" b="1" i="1" dirty="0">
                <a:solidFill>
                  <a:srgbClr val="FFFFFF"/>
                </a:solidFill>
                <a:latin typeface="Segoe UI" panose="020B0502040204020203" pitchFamily="34" charset="0"/>
                <a:ea typeface="Syne Bold" pitchFamily="34" charset="-122"/>
                <a:cs typeface="Segoe UI" panose="020B0502040204020203" pitchFamily="34" charset="0"/>
              </a:rPr>
              <a:t>ALERT  SYSTEM  ANALYSIS</a:t>
            </a:r>
            <a:endParaRPr lang="en-US" sz="3200" dirty="0">
              <a:latin typeface="Segoe UI" panose="020B0502040204020203" pitchFamily="34" charset="0"/>
              <a:cs typeface="Segoe UI" panose="020B0502040204020203" pitchFamily="34" charset="0"/>
            </a:endParaRPr>
          </a:p>
        </p:txBody>
      </p:sp>
      <p:sp>
        <p:nvSpPr>
          <p:cNvPr id="12" name="Text 10"/>
          <p:cNvSpPr/>
          <p:nvPr/>
        </p:nvSpPr>
        <p:spPr>
          <a:xfrm>
            <a:off x="1053703" y="6102310"/>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sp>
        <p:nvSpPr>
          <p:cNvPr id="13" name="Text 11"/>
          <p:cNvSpPr/>
          <p:nvPr/>
        </p:nvSpPr>
        <p:spPr>
          <a:xfrm>
            <a:off x="1053703" y="6608445"/>
            <a:ext cx="6665357" cy="323969"/>
          </a:xfrm>
          <a:prstGeom prst="rect">
            <a:avLst/>
          </a:prstGeom>
          <a:noFill/>
          <a:ln/>
        </p:spPr>
        <p:txBody>
          <a:bodyPr wrap="none" lIns="0" tIns="0" rIns="0" bIns="0" rtlCol="0" anchor="t"/>
          <a:lstStyle/>
          <a:p>
            <a:pPr marL="0" indent="0" algn="l">
              <a:lnSpc>
                <a:spcPts val="2550"/>
              </a:lnSpc>
              <a:buNone/>
            </a:pPr>
            <a:endParaRPr lang="en-US" sz="1550" dirty="0">
              <a:latin typeface="Segoe UI" panose="020B0502040204020203" pitchFamily="34" charset="0"/>
              <a:cs typeface="Segoe UI" panose="020B0502040204020203" pitchFamily="34" charset="0"/>
            </a:endParaRPr>
          </a:p>
        </p:txBody>
      </p:sp>
      <p:pic>
        <p:nvPicPr>
          <p:cNvPr id="14" name="Image 0" descr="preencoded.png"/>
          <p:cNvPicPr>
            <a:picLocks noChangeAspect="1"/>
          </p:cNvPicPr>
          <p:nvPr/>
        </p:nvPicPr>
        <p:blipFill>
          <a:blip r:embed="rId3"/>
          <a:stretch>
            <a:fillRect/>
          </a:stretch>
        </p:blipFill>
        <p:spPr>
          <a:xfrm>
            <a:off x="8220551" y="1342668"/>
            <a:ext cx="5363647" cy="5363647"/>
          </a:xfrm>
          <a:prstGeom prst="rect">
            <a:avLst/>
          </a:prstGeom>
        </p:spPr>
      </p:pic>
      <p:pic>
        <p:nvPicPr>
          <p:cNvPr id="15" name="Picture 14">
            <a:extLst>
              <a:ext uri="{FF2B5EF4-FFF2-40B4-BE49-F238E27FC236}">
                <a16:creationId xmlns:a16="http://schemas.microsoft.com/office/drawing/2014/main" id="{BC7827F4-688F-819C-E33C-6EB3B4C12A6A}"/>
              </a:ext>
            </a:extLst>
          </p:cNvPr>
          <p:cNvPicPr>
            <a:picLocks noChangeAspect="1"/>
          </p:cNvPicPr>
          <p:nvPr/>
        </p:nvPicPr>
        <p:blipFill>
          <a:blip r:embed="rId4"/>
          <a:stretch>
            <a:fillRect/>
          </a:stretch>
        </p:blipFill>
        <p:spPr>
          <a:xfrm>
            <a:off x="12701238" y="7751539"/>
            <a:ext cx="1929161" cy="3927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1664</Words>
  <Application>Microsoft Office PowerPoint</Application>
  <PresentationFormat>Custom</PresentationFormat>
  <Paragraphs>159</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Hari Ganesh</dc:creator>
  <cp:lastModifiedBy>Hari Ganesh</cp:lastModifiedBy>
  <cp:revision>4</cp:revision>
  <dcterms:created xsi:type="dcterms:W3CDTF">2025-08-22T11:28:46Z</dcterms:created>
  <dcterms:modified xsi:type="dcterms:W3CDTF">2025-09-14T12:44:41Z</dcterms:modified>
</cp:coreProperties>
</file>